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9"/>
  </p:notesMasterIdLst>
  <p:sldIdLst>
    <p:sldId id="256" r:id="rId2"/>
    <p:sldId id="445" r:id="rId3"/>
    <p:sldId id="408" r:id="rId4"/>
    <p:sldId id="446" r:id="rId5"/>
    <p:sldId id="447" r:id="rId6"/>
    <p:sldId id="369" r:id="rId7"/>
    <p:sldId id="367" r:id="rId8"/>
    <p:sldId id="448" r:id="rId9"/>
    <p:sldId id="368" r:id="rId10"/>
    <p:sldId id="406" r:id="rId11"/>
    <p:sldId id="409" r:id="rId12"/>
    <p:sldId id="377" r:id="rId13"/>
    <p:sldId id="397" r:id="rId14"/>
    <p:sldId id="415" r:id="rId15"/>
    <p:sldId id="436" r:id="rId16"/>
    <p:sldId id="392" r:id="rId17"/>
    <p:sldId id="269" r:id="rId18"/>
    <p:sldId id="451" r:id="rId19"/>
    <p:sldId id="452" r:id="rId20"/>
    <p:sldId id="376" r:id="rId21"/>
    <p:sldId id="266" r:id="rId22"/>
    <p:sldId id="301" r:id="rId23"/>
    <p:sldId id="463" r:id="rId24"/>
    <p:sldId id="308" r:id="rId25"/>
    <p:sldId id="413" r:id="rId26"/>
    <p:sldId id="395" r:id="rId27"/>
    <p:sldId id="414" r:id="rId28"/>
    <p:sldId id="421" r:id="rId29"/>
    <p:sldId id="410" r:id="rId30"/>
    <p:sldId id="312" r:id="rId31"/>
    <p:sldId id="430" r:id="rId32"/>
    <p:sldId id="274" r:id="rId33"/>
    <p:sldId id="351" r:id="rId34"/>
    <p:sldId id="275" r:id="rId35"/>
    <p:sldId id="318" r:id="rId36"/>
    <p:sldId id="352" r:id="rId37"/>
    <p:sldId id="341" r:id="rId38"/>
    <p:sldId id="353" r:id="rId39"/>
    <p:sldId id="381" r:id="rId40"/>
    <p:sldId id="357" r:id="rId41"/>
    <p:sldId id="276" r:id="rId42"/>
    <p:sldId id="346" r:id="rId43"/>
    <p:sldId id="277" r:id="rId44"/>
    <p:sldId id="411" r:id="rId45"/>
    <p:sldId id="279" r:id="rId46"/>
    <p:sldId id="399" r:id="rId47"/>
    <p:sldId id="416" r:id="rId48"/>
    <p:sldId id="393" r:id="rId49"/>
    <p:sldId id="281" r:id="rId50"/>
    <p:sldId id="320" r:id="rId51"/>
    <p:sldId id="382" r:id="rId52"/>
    <p:sldId id="280" r:id="rId53"/>
    <p:sldId id="407" r:id="rId54"/>
    <p:sldId id="387" r:id="rId55"/>
    <p:sldId id="282" r:id="rId56"/>
    <p:sldId id="324" r:id="rId57"/>
    <p:sldId id="417" r:id="rId58"/>
    <p:sldId id="412" r:id="rId59"/>
    <p:sldId id="359" r:id="rId60"/>
    <p:sldId id="459" r:id="rId61"/>
    <p:sldId id="471" r:id="rId62"/>
    <p:sldId id="473" r:id="rId63"/>
    <p:sldId id="394" r:id="rId64"/>
    <p:sldId id="289" r:id="rId65"/>
    <p:sldId id="328" r:id="rId66"/>
    <p:sldId id="330" r:id="rId67"/>
    <p:sldId id="464" r:id="rId68"/>
    <p:sldId id="444" r:id="rId69"/>
    <p:sldId id="425" r:id="rId70"/>
    <p:sldId id="361" r:id="rId71"/>
    <p:sldId id="439" r:id="rId72"/>
    <p:sldId id="472" r:id="rId73"/>
    <p:sldId id="428" r:id="rId74"/>
    <p:sldId id="441" r:id="rId75"/>
    <p:sldId id="442" r:id="rId76"/>
    <p:sldId id="469" r:id="rId77"/>
    <p:sldId id="316" r:id="rId78"/>
    <p:sldId id="338" r:id="rId79"/>
    <p:sldId id="300" r:id="rId80"/>
    <p:sldId id="302" r:id="rId81"/>
    <p:sldId id="476" r:id="rId82"/>
    <p:sldId id="475" r:id="rId83"/>
    <p:sldId id="378" r:id="rId84"/>
    <p:sldId id="456" r:id="rId85"/>
    <p:sldId id="322" r:id="rId86"/>
    <p:sldId id="323" r:id="rId87"/>
    <p:sldId id="284" r:id="rId88"/>
    <p:sldId id="418" r:id="rId89"/>
    <p:sldId id="477" r:id="rId90"/>
    <p:sldId id="426" r:id="rId91"/>
    <p:sldId id="474" r:id="rId92"/>
    <p:sldId id="465" r:id="rId93"/>
    <p:sldId id="466" r:id="rId94"/>
    <p:sldId id="467" r:id="rId95"/>
    <p:sldId id="468" r:id="rId96"/>
    <p:sldId id="271" r:id="rId97"/>
    <p:sldId id="259" r:id="rId98"/>
    <p:sldId id="404" r:id="rId99"/>
    <p:sldId id="365" r:id="rId100"/>
    <p:sldId id="257" r:id="rId101"/>
    <p:sldId id="364" r:id="rId102"/>
    <p:sldId id="260" r:id="rId103"/>
    <p:sldId id="261" r:id="rId104"/>
    <p:sldId id="262" r:id="rId105"/>
    <p:sldId id="265" r:id="rId106"/>
    <p:sldId id="371" r:id="rId107"/>
    <p:sldId id="299" r:id="rId108"/>
    <p:sldId id="372" r:id="rId109"/>
    <p:sldId id="462" r:id="rId110"/>
    <p:sldId id="304" r:id="rId111"/>
    <p:sldId id="309" r:id="rId112"/>
    <p:sldId id="270" r:id="rId113"/>
    <p:sldId id="379" r:id="rId114"/>
    <p:sldId id="380" r:id="rId115"/>
    <p:sldId id="347" r:id="rId116"/>
    <p:sldId id="348" r:id="rId117"/>
    <p:sldId id="349" r:id="rId118"/>
    <p:sldId id="339" r:id="rId119"/>
    <p:sldId id="350" r:id="rId120"/>
    <p:sldId id="340" r:id="rId121"/>
    <p:sldId id="342" r:id="rId122"/>
    <p:sldId id="354" r:id="rId123"/>
    <p:sldId id="355" r:id="rId124"/>
    <p:sldId id="356" r:id="rId125"/>
    <p:sldId id="433" r:id="rId126"/>
    <p:sldId id="321" r:id="rId127"/>
    <p:sldId id="375" r:id="rId128"/>
    <p:sldId id="435" r:id="rId129"/>
    <p:sldId id="455" r:id="rId130"/>
    <p:sldId id="383" r:id="rId131"/>
    <p:sldId id="326" r:id="rId132"/>
    <p:sldId id="454" r:id="rId133"/>
    <p:sldId id="283" r:id="rId134"/>
    <p:sldId id="384" r:id="rId135"/>
    <p:sldId id="458" r:id="rId136"/>
    <p:sldId id="288" r:id="rId137"/>
    <p:sldId id="423" r:id="rId138"/>
    <p:sldId id="440" r:id="rId139"/>
    <p:sldId id="400" r:id="rId140"/>
    <p:sldId id="327" r:id="rId141"/>
    <p:sldId id="290" r:id="rId142"/>
    <p:sldId id="329" r:id="rId143"/>
    <p:sldId id="333" r:id="rId144"/>
    <p:sldId id="424" r:id="rId145"/>
    <p:sldId id="385" r:id="rId146"/>
    <p:sldId id="296" r:id="rId147"/>
    <p:sldId id="334" r:id="rId148"/>
    <p:sldId id="335" r:id="rId149"/>
    <p:sldId id="336" r:id="rId150"/>
    <p:sldId id="388" r:id="rId151"/>
    <p:sldId id="297" r:id="rId152"/>
    <p:sldId id="337" r:id="rId153"/>
    <p:sldId id="258" r:id="rId154"/>
    <p:sldId id="264" r:id="rId155"/>
    <p:sldId id="272" r:id="rId156"/>
    <p:sldId id="278" r:id="rId157"/>
    <p:sldId id="286" r:id="rId158"/>
    <p:sldId id="294" r:id="rId159"/>
    <p:sldId id="370" r:id="rId160"/>
    <p:sldId id="373" r:id="rId161"/>
    <p:sldId id="374" r:id="rId162"/>
    <p:sldId id="332" r:id="rId163"/>
    <p:sldId id="331" r:id="rId164"/>
    <p:sldId id="291" r:id="rId165"/>
    <p:sldId id="295" r:id="rId166"/>
    <p:sldId id="389" r:id="rId167"/>
    <p:sldId id="390" r:id="rId168"/>
  </p:sldIdLst>
  <p:sldSz cx="9144000" cy="6858000" type="screen4x3"/>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 id="445"/>
          </p14:sldIdLst>
        </p14:section>
        <p14:section name="Chapter 1" id="{31B51853-4CB4-4770-8041-76C2A7B8B46E}">
          <p14:sldIdLst>
            <p14:sldId id="408"/>
            <p14:sldId id="446"/>
            <p14:sldId id="447"/>
            <p14:sldId id="369"/>
            <p14:sldId id="367"/>
            <p14:sldId id="448"/>
            <p14:sldId id="368"/>
            <p14:sldId id="406"/>
          </p14:sldIdLst>
        </p14:section>
        <p14:section name="Chapter 2" id="{C915B1D8-E35C-47C1-9154-ECCD3710E44F}">
          <p14:sldIdLst>
            <p14:sldId id="409"/>
            <p14:sldId id="377"/>
            <p14:sldId id="397"/>
            <p14:sldId id="415"/>
            <p14:sldId id="436"/>
            <p14:sldId id="392"/>
            <p14:sldId id="269"/>
            <p14:sldId id="451"/>
            <p14:sldId id="452"/>
            <p14:sldId id="376"/>
            <p14:sldId id="266"/>
            <p14:sldId id="301"/>
            <p14:sldId id="463"/>
            <p14:sldId id="308"/>
            <p14:sldId id="413"/>
            <p14:sldId id="395"/>
            <p14:sldId id="414"/>
            <p14:sldId id="421"/>
          </p14:sldIdLst>
        </p14:section>
        <p14:section name="Chapter 3" id="{1698313F-E9EC-4B67-8906-ECC9BE531A7F}">
          <p14:sldIdLst>
            <p14:sldId id="410"/>
            <p14:sldId id="312"/>
            <p14:sldId id="430"/>
            <p14:sldId id="274"/>
            <p14:sldId id="351"/>
            <p14:sldId id="275"/>
            <p14:sldId id="318"/>
            <p14:sldId id="352"/>
            <p14:sldId id="341"/>
            <p14:sldId id="353"/>
            <p14:sldId id="381"/>
            <p14:sldId id="357"/>
            <p14:sldId id="276"/>
            <p14:sldId id="346"/>
            <p14:sldId id="277"/>
          </p14:sldIdLst>
        </p14:section>
        <p14:section name="Chapter 4" id="{34ADEB0E-6E8C-46A9-AE80-42484433AA01}">
          <p14:sldIdLst>
            <p14:sldId id="411"/>
            <p14:sldId id="279"/>
            <p14:sldId id="399"/>
            <p14:sldId id="416"/>
            <p14:sldId id="393"/>
            <p14:sldId id="281"/>
            <p14:sldId id="320"/>
            <p14:sldId id="382"/>
            <p14:sldId id="280"/>
            <p14:sldId id="407"/>
            <p14:sldId id="387"/>
            <p14:sldId id="282"/>
            <p14:sldId id="324"/>
            <p14:sldId id="417"/>
          </p14:sldIdLst>
        </p14:section>
        <p14:section name="Chapter 5" id="{DE92A8DC-A18B-4DBB-9C5B-D383B056BD6F}">
          <p14:sldIdLst>
            <p14:sldId id="412"/>
            <p14:sldId id="359"/>
            <p14:sldId id="459"/>
            <p14:sldId id="471"/>
            <p14:sldId id="473"/>
            <p14:sldId id="394"/>
            <p14:sldId id="289"/>
            <p14:sldId id="328"/>
            <p14:sldId id="330"/>
            <p14:sldId id="464"/>
            <p14:sldId id="444"/>
            <p14:sldId id="425"/>
            <p14:sldId id="361"/>
          </p14:sldIdLst>
        </p14:section>
        <p14:section name="Chapter 6" id="{2FA93C15-F079-44B8-823E-7A0DFAAE4CD1}">
          <p14:sldIdLst>
            <p14:sldId id="439"/>
            <p14:sldId id="472"/>
            <p14:sldId id="428"/>
            <p14:sldId id="441"/>
            <p14:sldId id="442"/>
          </p14:sldIdLst>
        </p14:section>
        <p14:section name="Ending" id="{9BDA33F6-A265-4C46-9422-701684CF625C}">
          <p14:sldIdLst>
            <p14:sldId id="469"/>
          </p14:sldIdLst>
        </p14:section>
        <p14:section name="有用" id="{84B19F58-B1AF-4539-9CDC-6A072A8A874D}">
          <p14:sldIdLst>
            <p14:sldId id="316"/>
            <p14:sldId id="338"/>
            <p14:sldId id="300"/>
            <p14:sldId id="302"/>
            <p14:sldId id="476"/>
            <p14:sldId id="475"/>
            <p14:sldId id="378"/>
            <p14:sldId id="456"/>
            <p14:sldId id="322"/>
            <p14:sldId id="323"/>
            <p14:sldId id="284"/>
            <p14:sldId id="418"/>
            <p14:sldId id="477"/>
            <p14:sldId id="426"/>
            <p14:sldId id="474"/>
            <p14:sldId id="465"/>
            <p14:sldId id="466"/>
            <p14:sldId id="467"/>
            <p14:sldId id="468"/>
            <p14:sldId id="271"/>
          </p14:sldIdLst>
        </p14:section>
        <p14:section name="弃用" id="{A80748C5-03FE-4B84-859E-8CCC1E360080}">
          <p14:sldIdLst>
            <p14:sldId id="259"/>
            <p14:sldId id="404"/>
            <p14:sldId id="365"/>
            <p14:sldId id="257"/>
            <p14:sldId id="364"/>
            <p14:sldId id="260"/>
            <p14:sldId id="261"/>
            <p14:sldId id="262"/>
            <p14:sldId id="265"/>
            <p14:sldId id="371"/>
            <p14:sldId id="299"/>
            <p14:sldId id="372"/>
            <p14:sldId id="462"/>
            <p14:sldId id="304"/>
            <p14:sldId id="309"/>
            <p14:sldId id="270"/>
            <p14:sldId id="379"/>
            <p14:sldId id="380"/>
            <p14:sldId id="347"/>
            <p14:sldId id="348"/>
            <p14:sldId id="349"/>
            <p14:sldId id="339"/>
            <p14:sldId id="350"/>
            <p14:sldId id="340"/>
            <p14:sldId id="342"/>
            <p14:sldId id="354"/>
            <p14:sldId id="355"/>
            <p14:sldId id="356"/>
            <p14:sldId id="433"/>
            <p14:sldId id="321"/>
            <p14:sldId id="375"/>
            <p14:sldId id="435"/>
            <p14:sldId id="455"/>
            <p14:sldId id="383"/>
            <p14:sldId id="326"/>
            <p14:sldId id="454"/>
            <p14:sldId id="283"/>
            <p14:sldId id="384"/>
            <p14:sldId id="458"/>
            <p14:sldId id="288"/>
            <p14:sldId id="423"/>
            <p14:sldId id="440"/>
            <p14:sldId id="400"/>
            <p14:sldId id="327"/>
            <p14:sldId id="290"/>
            <p14:sldId id="329"/>
            <p14:sldId id="333"/>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3300"/>
    <a:srgbClr val="FF5050"/>
    <a:srgbClr val="FFFFFF"/>
    <a:srgbClr val="D9D9D9"/>
    <a:srgbClr val="85023E"/>
    <a:srgbClr val="5B9BD5"/>
    <a:srgbClr val="E6E6E6"/>
    <a:srgbClr val="BFBFB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3039" autoAdjust="0"/>
  </p:normalViewPr>
  <p:slideViewPr>
    <p:cSldViewPr snapToGrid="0">
      <p:cViewPr varScale="1">
        <p:scale>
          <a:sx n="55" d="100"/>
          <a:sy n="55" d="100"/>
        </p:scale>
        <p:origin x="1620" y="48"/>
      </p:cViewPr>
      <p:guideLst/>
    </p:cSldViewPr>
  </p:slideViewPr>
  <p:outlineViewPr>
    <p:cViewPr>
      <p:scale>
        <a:sx n="33" d="100"/>
        <a:sy n="33" d="100"/>
      </p:scale>
      <p:origin x="0" y="-1411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50" d="100"/>
          <a:sy n="50" d="100"/>
        </p:scale>
        <p:origin x="2176" y="38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sz="1400" dirty="0"/>
              <a:t>Downtown</a:t>
            </a:r>
            <a:endParaRPr lang="zh-CN"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pattFill prst="dkUpDiag">
              <a:fgClr>
                <a:schemeClr val="accent6"/>
              </a:fgClr>
              <a:bgClr>
                <a:schemeClr val="bg1"/>
              </a:bgClr>
            </a:patt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accent6"/>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ltLang="zh-CN" sz="1600">
                    <a:solidFill>
                      <a:schemeClr val="tx1"/>
                    </a:solidFill>
                  </a:rPr>
                  <a:t>transit</a:t>
                </a:r>
                <a:r>
                  <a:rPr lang="en-US" altLang="zh-CN" sz="1600" baseline="0">
                    <a:solidFill>
                      <a:schemeClr val="tx1"/>
                    </a:solidFill>
                  </a:rPr>
                  <a:t> ridership (person/day)</a:t>
                </a:r>
                <a:endParaRPr lang="zh-CN" altLang="en-US" sz="1600">
                  <a:solidFill>
                    <a:schemeClr val="tx1"/>
                  </a:solidFill>
                </a:endParaRPr>
              </a:p>
            </c:rich>
          </c:tx>
          <c:layout>
            <c:manualLayout>
              <c:xMode val="edge"/>
              <c:yMode val="edge"/>
              <c:x val="0"/>
              <c:y val="0.10247406589207343"/>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no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pattFill prst="dkDnDiag">
              <a:fgClr>
                <a:schemeClr val="accent6"/>
              </a:fgClr>
              <a:bgClr>
                <a:schemeClr val="bg1"/>
              </a:bgClr>
            </a:patt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accent6"/>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'classification on land use'!$C$88</c:f>
              <c:strCache>
                <c:ptCount val="1"/>
                <c:pt idx="0">
                  <c:v>Office</c:v>
                </c:pt>
              </c:strCache>
            </c:strRef>
          </c:tx>
          <c:spPr>
            <a:pattFill prst="pct10">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use'!$C$89:$C$93</c:f>
              <c:numCache>
                <c:formatCode>0.00%</c:formatCode>
                <c:ptCount val="5"/>
                <c:pt idx="0">
                  <c:v>2.8504271833282597E-2</c:v>
                </c:pt>
                <c:pt idx="1">
                  <c:v>5.4320420398961511E-2</c:v>
                </c:pt>
                <c:pt idx="2">
                  <c:v>6.0316297728848965E-2</c:v>
                </c:pt>
                <c:pt idx="3">
                  <c:v>0.38083715273764362</c:v>
                </c:pt>
                <c:pt idx="4">
                  <c:v>0.27481836401964993</c:v>
                </c:pt>
              </c:numCache>
            </c:numRef>
          </c:val>
          <c:extLst>
            <c:ext xmlns:c16="http://schemas.microsoft.com/office/drawing/2014/chart" uri="{C3380CC4-5D6E-409C-BE32-E72D297353CC}">
              <c16:uniqueId val="{00000000-C5F6-460F-B021-80AB9A7F6513}"/>
            </c:ext>
          </c:extLst>
        </c:ser>
        <c:ser>
          <c:idx val="1"/>
          <c:order val="1"/>
          <c:tx>
            <c:strRef>
              <c:f>'classification on land use'!$D$88</c:f>
              <c:strCache>
                <c:ptCount val="1"/>
                <c:pt idx="0">
                  <c:v>Commerce</c:v>
                </c:pt>
              </c:strCache>
            </c:strRef>
          </c:tx>
          <c:spPr>
            <a:pattFill prst="pct50">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use'!$D$89:$D$93</c:f>
              <c:numCache>
                <c:formatCode>0.00%</c:formatCode>
                <c:ptCount val="5"/>
                <c:pt idx="0">
                  <c:v>7.9899534685992174E-2</c:v>
                </c:pt>
                <c:pt idx="1">
                  <c:v>4.0302558438692383E-2</c:v>
                </c:pt>
                <c:pt idx="2">
                  <c:v>5.0841940326374596E-2</c:v>
                </c:pt>
                <c:pt idx="3">
                  <c:v>0.25757206517749559</c:v>
                </c:pt>
                <c:pt idx="4">
                  <c:v>0.14200596303359431</c:v>
                </c:pt>
              </c:numCache>
            </c:numRef>
          </c:val>
          <c:extLst>
            <c:ext xmlns:c16="http://schemas.microsoft.com/office/drawing/2014/chart" uri="{C3380CC4-5D6E-409C-BE32-E72D297353CC}">
              <c16:uniqueId val="{00000001-C5F6-460F-B021-80AB9A7F6513}"/>
            </c:ext>
          </c:extLst>
        </c:ser>
        <c:ser>
          <c:idx val="2"/>
          <c:order val="2"/>
          <c:tx>
            <c:strRef>
              <c:f>'classification on land use'!$E$88</c:f>
              <c:strCache>
                <c:ptCount val="1"/>
                <c:pt idx="0">
                  <c:v>Residence</c:v>
                </c:pt>
              </c:strCache>
            </c:strRef>
          </c:tx>
          <c:spPr>
            <a:pattFill prst="wdDnDiag">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use'!$E$89:$E$93</c:f>
              <c:numCache>
                <c:formatCode>0.00%</c:formatCode>
                <c:ptCount val="5"/>
                <c:pt idx="0">
                  <c:v>0.69225202863888113</c:v>
                </c:pt>
                <c:pt idx="1">
                  <c:v>0.59664555486648918</c:v>
                </c:pt>
                <c:pt idx="2">
                  <c:v>0.40216925562960942</c:v>
                </c:pt>
                <c:pt idx="3">
                  <c:v>0.1367833202995466</c:v>
                </c:pt>
                <c:pt idx="4">
                  <c:v>0.27094896967443904</c:v>
                </c:pt>
              </c:numCache>
            </c:numRef>
          </c:val>
          <c:extLst>
            <c:ext xmlns:c16="http://schemas.microsoft.com/office/drawing/2014/chart" uri="{C3380CC4-5D6E-409C-BE32-E72D297353CC}">
              <c16:uniqueId val="{00000002-C5F6-460F-B021-80AB9A7F6513}"/>
            </c:ext>
          </c:extLst>
        </c:ser>
        <c:ser>
          <c:idx val="3"/>
          <c:order val="3"/>
          <c:tx>
            <c:strRef>
              <c:f>'classification on land use'!$F$88</c:f>
              <c:strCache>
                <c:ptCount val="1"/>
                <c:pt idx="0">
                  <c:v>Education</c:v>
                </c:pt>
              </c:strCache>
            </c:strRef>
          </c:tx>
          <c:spPr>
            <a:solidFill>
              <a:schemeClr val="accent6"/>
            </a:solidFill>
            <a:ln>
              <a:no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use'!$F$89:$F$93</c:f>
              <c:numCache>
                <c:formatCode>0.00%</c:formatCode>
                <c:ptCount val="5"/>
                <c:pt idx="0">
                  <c:v>4.4717358446829142E-2</c:v>
                </c:pt>
                <c:pt idx="1">
                  <c:v>7.4697074419802112E-2</c:v>
                </c:pt>
                <c:pt idx="2">
                  <c:v>0.20709454656376383</c:v>
                </c:pt>
                <c:pt idx="3">
                  <c:v>1.236302855403389E-2</c:v>
                </c:pt>
                <c:pt idx="4">
                  <c:v>3.0956173266151549E-2</c:v>
                </c:pt>
              </c:numCache>
            </c:numRef>
          </c:val>
          <c:extLst>
            <c:ext xmlns:c16="http://schemas.microsoft.com/office/drawing/2014/chart" uri="{C3380CC4-5D6E-409C-BE32-E72D297353CC}">
              <c16:uniqueId val="{00000003-C5F6-460F-B021-80AB9A7F6513}"/>
            </c:ext>
          </c:extLst>
        </c:ser>
        <c:ser>
          <c:idx val="4"/>
          <c:order val="4"/>
          <c:tx>
            <c:strRef>
              <c:f>'classification on land use'!$G$88</c:f>
              <c:strCache>
                <c:ptCount val="1"/>
                <c:pt idx="0">
                  <c:v>Other</c:v>
                </c:pt>
              </c:strCache>
            </c:strRef>
          </c:tx>
          <c:spPr>
            <a:pattFill prst="dkVert">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use'!$G$89:$G$93</c:f>
              <c:numCache>
                <c:formatCode>0.00%</c:formatCode>
                <c:ptCount val="5"/>
                <c:pt idx="0">
                  <c:v>0.15462680639501503</c:v>
                </c:pt>
                <c:pt idx="1">
                  <c:v>0.23403439187605479</c:v>
                </c:pt>
                <c:pt idx="2">
                  <c:v>0.2795779597514032</c:v>
                </c:pt>
                <c:pt idx="3">
                  <c:v>0.21244443323128026</c:v>
                </c:pt>
                <c:pt idx="4">
                  <c:v>0.2812705300061652</c:v>
                </c:pt>
              </c:numCache>
            </c:numRef>
          </c:val>
          <c:extLst>
            <c:ext xmlns:c16="http://schemas.microsoft.com/office/drawing/2014/chart" uri="{C3380CC4-5D6E-409C-BE32-E72D297353CC}">
              <c16:uniqueId val="{00000004-C5F6-460F-B021-80AB9A7F6513}"/>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897249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2000" b="0" i="0" u="none" strike="noStrike" kern="1200" spc="0" baseline="0">
                <a:solidFill>
                  <a:schemeClr val="tx1"/>
                </a:solidFill>
                <a:latin typeface="+mj-ea"/>
                <a:ea typeface="+mj-ea"/>
                <a:cs typeface="+mn-cs"/>
              </a:defRPr>
            </a:pPr>
            <a:r>
              <a:rPr lang="en-US" altLang="zh-CN" sz="2000" b="1" dirty="0">
                <a:solidFill>
                  <a:schemeClr val="tx1"/>
                </a:solidFill>
                <a:effectLst/>
                <a:latin typeface="+mj-ea"/>
                <a:ea typeface="+mj-ea"/>
              </a:rPr>
              <a:t>Land use</a:t>
            </a:r>
            <a:r>
              <a:rPr lang="en-US" altLang="zh-CN" sz="2000" b="1" baseline="0" dirty="0">
                <a:solidFill>
                  <a:schemeClr val="tx1"/>
                </a:solidFill>
                <a:effectLst/>
                <a:latin typeface="+mj-ea"/>
                <a:ea typeface="+mj-ea"/>
              </a:rPr>
              <a:t> </a:t>
            </a:r>
            <a:r>
              <a:rPr lang="en-US" altLang="zh-CN" sz="2000" b="1" dirty="0">
                <a:solidFill>
                  <a:schemeClr val="tx1"/>
                </a:solidFill>
                <a:effectLst/>
                <a:latin typeface="+mj-ea"/>
                <a:ea typeface="+mj-ea"/>
              </a:rPr>
              <a:t>proportion of</a:t>
            </a:r>
            <a:r>
              <a:rPr lang="en-US" altLang="zh-CN" sz="2000" b="1" baseline="0" dirty="0">
                <a:solidFill>
                  <a:schemeClr val="tx1"/>
                </a:solidFill>
                <a:effectLst/>
                <a:latin typeface="+mj-ea"/>
                <a:ea typeface="+mj-ea"/>
              </a:rPr>
              <a:t> each sample station</a:t>
            </a:r>
            <a:endParaRPr lang="zh-CN" altLang="zh-CN" sz="2000" b="1" dirty="0">
              <a:solidFill>
                <a:schemeClr val="tx1"/>
              </a:solidFill>
              <a:effectLst/>
              <a:latin typeface="+mj-ea"/>
              <a:ea typeface="+mj-ea"/>
            </a:endParaRPr>
          </a:p>
        </c:rich>
      </c:tx>
      <c:layout>
        <c:manualLayout>
          <c:xMode val="edge"/>
          <c:yMode val="edge"/>
          <c:x val="0.18349914521918195"/>
          <c:y val="0"/>
        </c:manualLayout>
      </c:layout>
      <c:overlay val="0"/>
      <c:spPr>
        <a:noFill/>
        <a:ln>
          <a:noFill/>
        </a:ln>
        <a:effectLst/>
      </c:spPr>
      <c:txPr>
        <a:bodyPr rot="0" spcFirstLastPara="1" vertOverflow="ellipsis" vert="horz" wrap="square" anchor="t" anchorCtr="0"/>
        <a:lstStyle/>
        <a:p>
          <a:pPr>
            <a:defRPr sz="2000" b="0" i="0" u="none" strike="noStrike" kern="1200" spc="0" baseline="0">
              <a:solidFill>
                <a:schemeClr val="tx1"/>
              </a:solidFill>
              <a:latin typeface="+mj-ea"/>
              <a:ea typeface="+mj-ea"/>
              <a:cs typeface="+mn-cs"/>
            </a:defRPr>
          </a:pPr>
          <a:endParaRPr lang="zh-CN"/>
        </a:p>
      </c:txPr>
    </c:title>
    <c:autoTitleDeleted val="0"/>
    <c:plotArea>
      <c:layout/>
      <c:barChart>
        <c:barDir val="bar"/>
        <c:grouping val="percentStacked"/>
        <c:varyColors val="0"/>
        <c:ser>
          <c:idx val="0"/>
          <c:order val="0"/>
          <c:tx>
            <c:strRef>
              <c:f>'classification on land use'!$AE$55</c:f>
              <c:strCache>
                <c:ptCount val="1"/>
                <c:pt idx="0">
                  <c:v>Commerce</c:v>
                </c:pt>
              </c:strCache>
            </c:strRef>
          </c:tx>
          <c:spPr>
            <a:pattFill prst="pct20">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use'!$AE$56:$AE$60</c:f>
              <c:numCache>
                <c:formatCode>0%</c:formatCode>
                <c:ptCount val="5"/>
                <c:pt idx="0">
                  <c:v>0.04</c:v>
                </c:pt>
                <c:pt idx="1">
                  <c:v>0.05</c:v>
                </c:pt>
                <c:pt idx="2">
                  <c:v>0.05</c:v>
                </c:pt>
                <c:pt idx="3">
                  <c:v>0.08</c:v>
                </c:pt>
                <c:pt idx="4">
                  <c:v>0.34</c:v>
                </c:pt>
              </c:numCache>
            </c:numRef>
          </c:val>
          <c:extLst>
            <c:ext xmlns:c16="http://schemas.microsoft.com/office/drawing/2014/chart" uri="{C3380CC4-5D6E-409C-BE32-E72D297353CC}">
              <c16:uniqueId val="{00000000-14E3-47C3-B736-7205193686C8}"/>
            </c:ext>
          </c:extLst>
        </c:ser>
        <c:ser>
          <c:idx val="1"/>
          <c:order val="1"/>
          <c:tx>
            <c:strRef>
              <c:f>'classification on land use'!$AF$55</c:f>
              <c:strCache>
                <c:ptCount val="1"/>
                <c:pt idx="0">
                  <c:v>Office</c:v>
                </c:pt>
              </c:strCache>
            </c:strRef>
          </c:tx>
          <c:spPr>
            <a:pattFill prst="dkDnDiag">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use'!$AF$56:$AF$60</c:f>
              <c:numCache>
                <c:formatCode>0%</c:formatCode>
                <c:ptCount val="5"/>
                <c:pt idx="0">
                  <c:v>0.03</c:v>
                </c:pt>
                <c:pt idx="1">
                  <c:v>7.0000000000000007E-2</c:v>
                </c:pt>
                <c:pt idx="2">
                  <c:v>0.06</c:v>
                </c:pt>
                <c:pt idx="3">
                  <c:v>0.31</c:v>
                </c:pt>
                <c:pt idx="4">
                  <c:v>0.32</c:v>
                </c:pt>
              </c:numCache>
            </c:numRef>
          </c:val>
          <c:extLst>
            <c:ext xmlns:c16="http://schemas.microsoft.com/office/drawing/2014/chart" uri="{C3380CC4-5D6E-409C-BE32-E72D297353CC}">
              <c16:uniqueId val="{00000001-14E3-47C3-B736-7205193686C8}"/>
            </c:ext>
          </c:extLst>
        </c:ser>
        <c:ser>
          <c:idx val="2"/>
          <c:order val="2"/>
          <c:tx>
            <c:strRef>
              <c:f>'classification on land use'!$AG$55</c:f>
              <c:strCache>
                <c:ptCount val="1"/>
                <c:pt idx="0">
                  <c:v>Residence</c:v>
                </c:pt>
              </c:strCache>
            </c:strRef>
          </c:tx>
          <c:spPr>
            <a:pattFill prst="wdUpDiag">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use'!$AG$56:$AG$60</c:f>
              <c:numCache>
                <c:formatCode>0%</c:formatCode>
                <c:ptCount val="5"/>
                <c:pt idx="0">
                  <c:v>0.83</c:v>
                </c:pt>
                <c:pt idx="1">
                  <c:v>0.76</c:v>
                </c:pt>
                <c:pt idx="2">
                  <c:v>0.51</c:v>
                </c:pt>
                <c:pt idx="3">
                  <c:v>0.49</c:v>
                </c:pt>
                <c:pt idx="4">
                  <c:v>0.24</c:v>
                </c:pt>
              </c:numCache>
            </c:numRef>
          </c:val>
          <c:extLst>
            <c:ext xmlns:c16="http://schemas.microsoft.com/office/drawing/2014/chart" uri="{C3380CC4-5D6E-409C-BE32-E72D297353CC}">
              <c16:uniqueId val="{00000002-14E3-47C3-B736-7205193686C8}"/>
            </c:ext>
          </c:extLst>
        </c:ser>
        <c:ser>
          <c:idx val="3"/>
          <c:order val="3"/>
          <c:tx>
            <c:strRef>
              <c:f>'classification on land use'!$AH$55</c:f>
              <c:strCache>
                <c:ptCount val="1"/>
                <c:pt idx="0">
                  <c:v>Education</c:v>
                </c:pt>
              </c:strCache>
            </c:strRef>
          </c:tx>
          <c:spPr>
            <a:solidFill>
              <a:srgbClr val="FF6699"/>
            </a:solid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use'!$AH$56:$AH$60</c:f>
              <c:numCache>
                <c:formatCode>0%</c:formatCode>
                <c:ptCount val="5"/>
                <c:pt idx="0">
                  <c:v>0.04</c:v>
                </c:pt>
                <c:pt idx="1">
                  <c:v>0.06</c:v>
                </c:pt>
                <c:pt idx="2">
                  <c:v>0.22</c:v>
                </c:pt>
                <c:pt idx="3">
                  <c:v>0.03</c:v>
                </c:pt>
                <c:pt idx="4">
                  <c:v>0.01</c:v>
                </c:pt>
              </c:numCache>
            </c:numRef>
          </c:val>
          <c:extLst>
            <c:ext xmlns:c16="http://schemas.microsoft.com/office/drawing/2014/chart" uri="{C3380CC4-5D6E-409C-BE32-E72D297353CC}">
              <c16:uniqueId val="{00000003-14E3-47C3-B736-7205193686C8}"/>
            </c:ext>
          </c:extLst>
        </c:ser>
        <c:ser>
          <c:idx val="4"/>
          <c:order val="4"/>
          <c:tx>
            <c:strRef>
              <c:f>'classification on land use'!$AI$55</c:f>
              <c:strCache>
                <c:ptCount val="1"/>
                <c:pt idx="0">
                  <c:v>Other</c:v>
                </c:pt>
              </c:strCache>
            </c:strRef>
          </c:tx>
          <c:spPr>
            <a:pattFill prst="openDmnd">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use'!$AI$56:$AI$60</c:f>
              <c:numCache>
                <c:formatCode>0%</c:formatCode>
                <c:ptCount val="5"/>
                <c:pt idx="0">
                  <c:v>6.0000000000000053E-2</c:v>
                </c:pt>
                <c:pt idx="1">
                  <c:v>6.0000000000000053E-2</c:v>
                </c:pt>
                <c:pt idx="2">
                  <c:v>0.16000000000000003</c:v>
                </c:pt>
                <c:pt idx="3">
                  <c:v>8.9999999999999969E-2</c:v>
                </c:pt>
                <c:pt idx="4">
                  <c:v>8.9999999999999969E-2</c:v>
                </c:pt>
              </c:numCache>
            </c:numRef>
          </c:val>
          <c:extLst>
            <c:ext xmlns:c16="http://schemas.microsoft.com/office/drawing/2014/chart" uri="{C3380CC4-5D6E-409C-BE32-E72D297353CC}">
              <c16:uniqueId val="{00000004-14E3-47C3-B736-7205193686C8}"/>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414781242907893"/>
          <c:y val="0.80825078265166383"/>
          <c:w val="0.8858521875709211"/>
          <c:h val="0.1725776166781855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dirty="0">
                <a:latin typeface="Helvetica" panose="020B0604020202020204" pitchFamily="34" charset="0"/>
                <a:cs typeface="Helvetica" panose="020B0604020202020204" pitchFamily="34" charset="0"/>
              </a:rPr>
              <a:t>Low-density residence</a:t>
            </a:r>
          </a:p>
          <a:p>
            <a:pPr>
              <a:defRPr>
                <a:latin typeface="Helvetica" panose="020B0604020202020204" pitchFamily="34" charset="0"/>
                <a:cs typeface="Helvetica" panose="020B0604020202020204" pitchFamily="34" charset="0"/>
              </a:defRPr>
            </a:pPr>
            <a:r>
              <a:rPr lang="en-US" dirty="0">
                <a:latin typeface="Helvetica" panose="020B0604020202020204" pitchFamily="34" charset="0"/>
                <a:cs typeface="Helvetica" panose="020B0604020202020204" pitchFamily="34" charset="0"/>
              </a:rPr>
              <a:t> </a:t>
            </a:r>
            <a:endParaRPr lang="zh-CN"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dirty="0"/>
              <a:t>Education</a:t>
            </a:r>
            <a:endParaRPr 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5000" cy="356437"/>
          </a:xfrm>
          <a:prstGeom prst="rect">
            <a:avLst/>
          </a:prstGeom>
        </p:spPr>
        <p:txBody>
          <a:bodyPr vert="horz" lIns="95475" tIns="47737" rIns="95475" bIns="47737" rtlCol="0"/>
          <a:lstStyle>
            <a:lvl1pPr algn="l">
              <a:defRPr sz="1300"/>
            </a:lvl1pPr>
          </a:lstStyle>
          <a:p>
            <a:endParaRPr lang="zh-CN" altLang="en-US"/>
          </a:p>
        </p:txBody>
      </p:sp>
      <p:sp>
        <p:nvSpPr>
          <p:cNvPr id="3" name="日期占位符 2"/>
          <p:cNvSpPr>
            <a:spLocks noGrp="1"/>
          </p:cNvSpPr>
          <p:nvPr>
            <p:ph type="dt" idx="1"/>
          </p:nvPr>
        </p:nvSpPr>
        <p:spPr>
          <a:xfrm>
            <a:off x="5797245" y="1"/>
            <a:ext cx="4435000" cy="356437"/>
          </a:xfrm>
          <a:prstGeom prst="rect">
            <a:avLst/>
          </a:prstGeom>
        </p:spPr>
        <p:txBody>
          <a:bodyPr vert="horz" lIns="95475" tIns="47737" rIns="95475" bIns="47737" rtlCol="0"/>
          <a:lstStyle>
            <a:lvl1pPr algn="r">
              <a:defRPr sz="1300"/>
            </a:lvl1pPr>
          </a:lstStyle>
          <a:p>
            <a:fld id="{8E494AD7-B486-4DCC-9838-9E3747E3BF24}"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3519488" y="887413"/>
            <a:ext cx="3195637" cy="2397125"/>
          </a:xfrm>
          <a:prstGeom prst="rect">
            <a:avLst/>
          </a:prstGeom>
          <a:noFill/>
          <a:ln w="12700">
            <a:solidFill>
              <a:prstClr val="black"/>
            </a:solidFill>
          </a:ln>
        </p:spPr>
        <p:txBody>
          <a:bodyPr vert="horz" lIns="95475" tIns="47737" rIns="95475" bIns="47737" rtlCol="0" anchor="ctr"/>
          <a:lstStyle/>
          <a:p>
            <a:endParaRPr lang="zh-CN" altLang="en-US"/>
          </a:p>
        </p:txBody>
      </p:sp>
      <p:sp>
        <p:nvSpPr>
          <p:cNvPr id="5" name="备注占位符 4"/>
          <p:cNvSpPr>
            <a:spLocks noGrp="1"/>
          </p:cNvSpPr>
          <p:nvPr>
            <p:ph type="body" sz="quarter" idx="3"/>
          </p:nvPr>
        </p:nvSpPr>
        <p:spPr>
          <a:xfrm>
            <a:off x="1023462" y="3418833"/>
            <a:ext cx="8187690" cy="2797225"/>
          </a:xfrm>
          <a:prstGeom prst="rect">
            <a:avLst/>
          </a:prstGeom>
        </p:spPr>
        <p:txBody>
          <a:bodyPr vert="horz" lIns="95475" tIns="47737" rIns="95475" bIns="47737"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7630"/>
            <a:ext cx="4435000" cy="356436"/>
          </a:xfrm>
          <a:prstGeom prst="rect">
            <a:avLst/>
          </a:prstGeom>
        </p:spPr>
        <p:txBody>
          <a:bodyPr vert="horz" lIns="95475" tIns="47737" rIns="95475" bIns="47737"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245" y="6747630"/>
            <a:ext cx="4435000" cy="356436"/>
          </a:xfrm>
          <a:prstGeom prst="rect">
            <a:avLst/>
          </a:prstGeom>
        </p:spPr>
        <p:txBody>
          <a:bodyPr vert="horz" lIns="95475" tIns="47737" rIns="95475" bIns="47737" rtlCol="0" anchor="b"/>
          <a:lstStyle>
            <a:lvl1pPr algn="r">
              <a:defRPr sz="13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I’m Chen Qi, from Zhao laboratory. Thanks for everyone coming to my dissertation defense. </a:t>
            </a:r>
          </a:p>
          <a:p>
            <a:endParaRPr lang="en-US" altLang="zh-CN" sz="1800" dirty="0"/>
          </a:p>
          <a:p>
            <a:r>
              <a:rPr lang="en-US" altLang="zh-CN" sz="1800" dirty="0"/>
              <a:t>let me begin my presentation. The title of my dissertation is Research on Determinants of Rail Transit Ridership, taking Fukuoka, Japan as a Study Case.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research is organized into 6 chapters. Chapter 2, 4, 5 correspond to the three subtopics, chapter 3 is a preliminary study for supporting chapter 4 and 5.</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54750">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933113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914248">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Chapter 2, Analyzing Willingness of Walking Duration to Transit Stations Using Socio-Demographic Characteristics.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a:t>
            </a:fld>
            <a:endParaRPr lang="zh-CN" altLang="en-US"/>
          </a:p>
        </p:txBody>
      </p:sp>
    </p:spTree>
    <p:extLst>
      <p:ext uri="{BB962C8B-B14F-4D97-AF65-F5344CB8AC3E}">
        <p14:creationId xmlns:p14="http://schemas.microsoft.com/office/powerpoint/2010/main" val="12051689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6771563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24399278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54750">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t>Around this purpose, this study focuses on three specific topics.</a:t>
            </a:r>
          </a:p>
          <a:p>
            <a:pPr defTabSz="954750">
              <a:defRPr/>
            </a:pPr>
            <a:endParaRPr lang="en-US" altLang="zh-CN" dirty="0"/>
          </a:p>
          <a:p>
            <a:pPr defTabSz="954750">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750">
              <a:defRPr/>
            </a:pPr>
            <a:endParaRPr lang="en-US" altLang="zh-CN"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750">
              <a:defRPr/>
            </a:pPr>
            <a:endParaRPr lang="en-US" altLang="zh-CN"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125</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126</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8650"/>
            <a:ext cx="3195637" cy="2397125"/>
          </a:xfrm>
        </p:spPr>
      </p:sp>
      <p:sp>
        <p:nvSpPr>
          <p:cNvPr id="3" name="备注占位符 2"/>
          <p:cNvSpPr>
            <a:spLocks noGrp="1"/>
          </p:cNvSpPr>
          <p:nvPr>
            <p:ph type="body" idx="1"/>
          </p:nvPr>
        </p:nvSpPr>
        <p:spPr>
          <a:xfrm>
            <a:off x="301926" y="3254930"/>
            <a:ext cx="9558067" cy="3220483"/>
          </a:xfrm>
        </p:spPr>
        <p:txBody>
          <a:bodyPr/>
          <a:lstStyle/>
          <a:p>
            <a:r>
              <a:rPr lang="en-US" altLang="zh-CN" sz="1800" dirty="0">
                <a:ea typeface="+mj-ea"/>
              </a:rPr>
              <a:t>Walking is the most important travel modes of accessing transit stations. The Walking duration to transit station is also widely thought to be an important determinants on the use of rail transit. </a:t>
            </a:r>
          </a:p>
          <a:p>
            <a:endParaRPr lang="en-US" altLang="zh-CN" sz="1800" dirty="0">
              <a:ea typeface="+mj-ea"/>
              <a:cs typeface="Helvetica" panose="020B0604020202020204" pitchFamily="34" charset="0"/>
            </a:endParaRPr>
          </a:p>
          <a:p>
            <a:pPr defTabSz="914324">
              <a:defRPr/>
            </a:pPr>
            <a:r>
              <a:rPr lang="en-US" altLang="zh-CN" sz="1800" dirty="0">
                <a:ea typeface="+mj-ea"/>
                <a:cs typeface="Helvetica" panose="020B0604020202020204" pitchFamily="34" charset="0"/>
              </a:rPr>
              <a:t>With this background, the purpose of this study can be proposed. That is to explore the factors influencing walking duration to transit stations from the perspective of passengers’ attributes.</a:t>
            </a:r>
            <a:endParaRPr lang="zh-CN" altLang="en-US" sz="1800" dirty="0">
              <a:ea typeface="+mj-ea"/>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127</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248">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128</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Before estimating the model, we should determine whether the indicator is a local or global indicator. </a:t>
            </a:r>
          </a:p>
          <a:p>
            <a:pPr defTabSz="954750">
              <a:defRPr/>
            </a:pPr>
            <a:endParaRPr lang="en-US" altLang="zh-CN" dirty="0"/>
          </a:p>
          <a:p>
            <a:pPr defTabSz="954750">
              <a:defRPr/>
            </a:pPr>
            <a:r>
              <a:rPr lang="en-US" altLang="zh-CN" dirty="0"/>
              <a:t>This procedure is conducted by using Moran’s index to examine if the variable is spatial autocorrelation or not. </a:t>
            </a:r>
          </a:p>
          <a:p>
            <a:pPr defTabSz="954750">
              <a:defRPr/>
            </a:pPr>
            <a:endParaRPr lang="en-US" altLang="zh-CN" dirty="0"/>
          </a:p>
          <a:p>
            <a:pPr defTabSz="954750">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129</a:t>
            </a:fld>
            <a:endParaRPr lang="zh-CN" altLang="en-US"/>
          </a:p>
        </p:txBody>
      </p:sp>
    </p:spTree>
    <p:extLst>
      <p:ext uri="{BB962C8B-B14F-4D97-AF65-F5344CB8AC3E}">
        <p14:creationId xmlns:p14="http://schemas.microsoft.com/office/powerpoint/2010/main" val="21660057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130</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131</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132</a:t>
            </a:fld>
            <a:endParaRPr lang="zh-CN" altLang="en-US"/>
          </a:p>
        </p:txBody>
      </p:sp>
    </p:spTree>
    <p:extLst>
      <p:ext uri="{BB962C8B-B14F-4D97-AF65-F5344CB8AC3E}">
        <p14:creationId xmlns:p14="http://schemas.microsoft.com/office/powerpoint/2010/main" val="36822493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part is the residual analysis.</a:t>
            </a:r>
          </a:p>
          <a:p>
            <a:pPr defTabSz="954750">
              <a:defRPr/>
            </a:pPr>
            <a:endParaRPr lang="en-US" altLang="zh-CN" dirty="0"/>
          </a:p>
          <a:p>
            <a:pPr defTabSz="954750">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54750">
              <a:defRPr/>
            </a:pPr>
            <a:endParaRPr lang="en-US" altLang="zh-CN" dirty="0">
              <a:latin typeface="Helvetica" panose="020B0604020202020204" pitchFamily="34" charset="0"/>
              <a:cs typeface="Helvetica" panose="020B0604020202020204" pitchFamily="34" charset="0"/>
            </a:endParaRPr>
          </a:p>
          <a:p>
            <a:pPr defTabSz="954750">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54750">
              <a:defRPr/>
            </a:pPr>
            <a:endParaRPr lang="zh-CN" altLang="en-US" dirty="0">
              <a:latin typeface="Helvetica" panose="020B0604020202020204" pitchFamily="34" charset="0"/>
              <a:cs typeface="Helvetica" panose="020B0604020202020204" pitchFamily="34" charset="0"/>
            </a:endParaRPr>
          </a:p>
          <a:p>
            <a:pPr defTabSz="954750">
              <a:defRPr/>
            </a:pPr>
            <a:endParaRPr lang="en-US" altLang="zh-CN" dirty="0"/>
          </a:p>
          <a:p>
            <a:pPr defTabSz="954750">
              <a:defRPr/>
            </a:pPr>
            <a:endParaRPr lang="en-US" altLang="zh-CN" dirty="0"/>
          </a:p>
          <a:p>
            <a:pPr defTabSz="954750">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54750">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22144887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54750">
              <a:defRPr/>
            </a:pPr>
            <a:r>
              <a:rPr lang="en-US" altLang="zh-CN" dirty="0"/>
              <a:t>Also there are some interesting finding from this study. </a:t>
            </a:r>
          </a:p>
          <a:p>
            <a:pPr defTabSz="954750">
              <a:defRPr/>
            </a:pPr>
            <a:r>
              <a:rPr lang="en-US" altLang="zh-CN" dirty="0"/>
              <a:t>The higher diversity of land use leads to decrease in transit ridership.</a:t>
            </a:r>
          </a:p>
          <a:p>
            <a:pPr defTabSz="954750">
              <a:defRPr/>
            </a:pPr>
            <a:r>
              <a:rPr lang="en-US" altLang="zh-CN" dirty="0"/>
              <a:t>The bus system has both positive and negative effects on rail transit ridership.</a:t>
            </a:r>
          </a:p>
          <a:p>
            <a:pPr defTabSz="954750">
              <a:defRPr/>
            </a:pPr>
            <a:r>
              <a:rPr lang="en-US" altLang="zh-CN" dirty="0"/>
              <a:t>The tenants are more willing to use rail transit in the case of Fukuoka.</a:t>
            </a:r>
          </a:p>
          <a:p>
            <a:pPr defTabSz="954750">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750">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2968633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54750">
              <a:defRPr/>
            </a:pPr>
            <a:r>
              <a:rPr lang="en-US" altLang="zh-CN" dirty="0"/>
              <a:t>The research contents mainly have two parts, to describe the connectivity between different stations using OD ridership, and to explain how the connectivity is determined by land-use factors.</a:t>
            </a:r>
          </a:p>
          <a:p>
            <a:pPr defTabSz="954750">
              <a:defRPr/>
            </a:pPr>
            <a:endParaRPr lang="en-US" altLang="zh-CN" dirty="0"/>
          </a:p>
          <a:p>
            <a:pPr defTabSz="954750">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t>Before running the analysis, let’s take a look at how this study differs from the others. </a:t>
            </a:r>
          </a:p>
          <a:p>
            <a:endParaRPr lang="en-US" altLang="zh-CN" sz="1600" dirty="0"/>
          </a:p>
          <a:p>
            <a:r>
              <a:rPr lang="en-US" altLang="zh-CN" sz="1600" dirty="0"/>
              <a:t>The research object in this study is the walking duration to transit stations. </a:t>
            </a:r>
          </a:p>
          <a:p>
            <a:endParaRPr lang="en-US" altLang="zh-CN" sz="1600" dirty="0"/>
          </a:p>
          <a:p>
            <a:r>
              <a:rPr lang="en-US" altLang="zh-CN" sz="1600" dirty="0"/>
              <a:t>As to the methods, studies based on statistical description account for the majority, while some studies tried to use regression model to find the relationship between walking duration and personal attributes, but they didn’t get an expected result. </a:t>
            </a:r>
          </a:p>
          <a:p>
            <a:endParaRPr lang="en-US" altLang="zh-CN" sz="1600" dirty="0"/>
          </a:p>
          <a:p>
            <a:r>
              <a:rPr lang="en-US" altLang="zh-CN" sz="1600" dirty="0"/>
              <a:t>This study uses the nonlinear fitting method to find the relationship of walking duration and personal attributes, then try to make a prediction for the walking duration.</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21892615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According to the review, some problems not well addressed are summarized. Based on which, the key points of this study are proposed. The first one is to find an indicator to describe the passenger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137</a:t>
            </a:fld>
            <a:endParaRPr lang="zh-CN" altLang="en-US"/>
          </a:p>
        </p:txBody>
      </p:sp>
    </p:spTree>
    <p:extLst>
      <p:ext uri="{BB962C8B-B14F-4D97-AF65-F5344CB8AC3E}">
        <p14:creationId xmlns:p14="http://schemas.microsoft.com/office/powerpoint/2010/main" val="36793391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 second key point is about the method. </a:t>
            </a:r>
            <a:r>
              <a:rPr lang="en-US" altLang="zh-CN" dirty="0">
                <a:latin typeface="Helvetica" panose="020B0604020202020204" pitchFamily="34" charset="0"/>
                <a:cs typeface="Helvetica" panose="020B0604020202020204" pitchFamily="34" charset="0"/>
              </a:rPr>
              <a:t>Because the linear regression is not proper to describe and estimate the passenger transfer between stations and stations, this study will try to find a proper method to estimate the influencing factors of the passenger transfer of ridership between stations and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138</a:t>
            </a:fld>
            <a:endParaRPr lang="zh-CN" altLang="en-US"/>
          </a:p>
        </p:txBody>
      </p:sp>
    </p:spTree>
    <p:extLst>
      <p:ext uri="{BB962C8B-B14F-4D97-AF65-F5344CB8AC3E}">
        <p14:creationId xmlns:p14="http://schemas.microsoft.com/office/powerpoint/2010/main" val="7948926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the analysis, I want to give a brief review of previous studies to show how this study differs from the others. </a:t>
            </a:r>
          </a:p>
          <a:p>
            <a:r>
              <a:rPr lang="en-US" altLang="zh-CN" dirty="0"/>
              <a:t>This study focused on the relationship between station and station. For the research object, not like the other studies using transit ridership as b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31127450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is the research flow of this study. </a:t>
            </a:r>
          </a:p>
          <a:p>
            <a:pPr defTabSz="954750">
              <a:defRPr/>
            </a:pPr>
            <a:endParaRPr lang="en-US" altLang="zh-CN" dirty="0"/>
          </a:p>
          <a:p>
            <a:pPr defTabSz="954750">
              <a:defRPr/>
            </a:pPr>
            <a:r>
              <a:rPr lang="en-US" altLang="zh-CN" dirty="0"/>
              <a:t>First, I will construct the index framework, and then convert this realistic issue into a mathematical problem. </a:t>
            </a:r>
          </a:p>
          <a:p>
            <a:pPr defTabSz="954750">
              <a:defRPr/>
            </a:pPr>
            <a:endParaRPr lang="en-US" altLang="zh-CN" dirty="0"/>
          </a:p>
          <a:p>
            <a:pPr defTabSz="954750">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In this problem, what we want to know is how the independent variables determine the choice of where to get off. </a:t>
            </a:r>
          </a:p>
          <a:p>
            <a:pPr defTabSz="954750">
              <a:defRPr/>
            </a:pPr>
            <a:endParaRPr lang="en-US" altLang="zh-CN" dirty="0"/>
          </a:p>
          <a:p>
            <a:pPr defTabSz="954750">
              <a:defRPr/>
            </a:pPr>
            <a:r>
              <a:rPr lang="en-US" altLang="zh-CN" dirty="0"/>
              <a:t>To master the significant features of choosing destination regarding different type of land-use, I will select some typical stations as research objective. </a:t>
            </a:r>
          </a:p>
          <a:p>
            <a:pPr defTabSz="954750">
              <a:defRPr/>
            </a:pPr>
            <a:endParaRPr lang="en-US" altLang="zh-CN" dirty="0"/>
          </a:p>
          <a:p>
            <a:pPr defTabSz="954750">
              <a:defRPr/>
            </a:pPr>
            <a:r>
              <a:rPr lang="en-US" altLang="zh-CN" dirty="0"/>
              <a:t>I chose one station from each of the land use type.</a:t>
            </a:r>
          </a:p>
          <a:p>
            <a:pPr defTabSz="954750">
              <a:defRPr/>
            </a:pPr>
            <a:endParaRPr lang="en-US" altLang="zh-CN" dirty="0"/>
          </a:p>
          <a:p>
            <a:pPr defTabSz="954750">
              <a:defRPr/>
            </a:pPr>
            <a:r>
              <a:rPr lang="en-US" altLang="zh-CN" dirty="0"/>
              <a:t>The six stations are </a:t>
            </a:r>
            <a:r>
              <a:rPr lang="en-US" altLang="zh-CN" dirty="0" err="1"/>
              <a:t>Kamo</a:t>
            </a:r>
            <a:r>
              <a:rPr lang="en-US" altLang="zh-CN" dirty="0"/>
              <a:t> station of medium-density residence</a:t>
            </a:r>
          </a:p>
          <a:p>
            <a:pPr defTabSz="954750">
              <a:defRPr/>
            </a:pPr>
            <a:endParaRPr lang="en-US" altLang="zh-CN" dirty="0"/>
          </a:p>
          <a:p>
            <a:pPr defTabSz="954750">
              <a:defRPr/>
            </a:pPr>
            <a:r>
              <a:rPr lang="en-US" altLang="zh-CN" dirty="0"/>
              <a:t>Fujisaki station of high-density residence</a:t>
            </a:r>
          </a:p>
          <a:p>
            <a:pPr defTabSz="954750">
              <a:defRPr/>
            </a:pPr>
            <a:endParaRPr lang="en-US" altLang="zh-CN" dirty="0"/>
          </a:p>
          <a:p>
            <a:pPr defTabSz="954750">
              <a:defRPr/>
            </a:pPr>
            <a:r>
              <a:rPr lang="en-US" altLang="zh-CN" dirty="0" err="1"/>
              <a:t>Hakozakikyudai</a:t>
            </a:r>
            <a:r>
              <a:rPr lang="en-US" altLang="zh-CN" dirty="0"/>
              <a:t> station of education</a:t>
            </a:r>
          </a:p>
          <a:p>
            <a:pPr defTabSz="954750">
              <a:defRPr/>
            </a:pPr>
            <a:endParaRPr lang="en-US" altLang="zh-CN" dirty="0"/>
          </a:p>
          <a:p>
            <a:pPr defTabSz="954750">
              <a:defRPr/>
            </a:pPr>
            <a:r>
              <a:rPr lang="en-US" altLang="zh-CN" dirty="0" err="1"/>
              <a:t>Gofukumachi</a:t>
            </a:r>
            <a:r>
              <a:rPr lang="en-US" altLang="zh-CN" dirty="0"/>
              <a:t> station of office</a:t>
            </a:r>
          </a:p>
          <a:p>
            <a:pPr defTabSz="954750">
              <a:defRPr/>
            </a:pPr>
            <a:endParaRPr lang="en-US" altLang="zh-CN" dirty="0"/>
          </a:p>
          <a:p>
            <a:pPr defTabSz="954750">
              <a:defRPr/>
            </a:pPr>
            <a:r>
              <a:rPr lang="en-US" altLang="zh-CN" dirty="0"/>
              <a:t>Tenjin station of commerce</a:t>
            </a:r>
          </a:p>
          <a:p>
            <a:pPr defTabSz="954750">
              <a:defRPr/>
            </a:pPr>
            <a:endParaRPr lang="en-US" altLang="zh-CN" dirty="0"/>
          </a:p>
          <a:p>
            <a:pPr defTabSz="954750">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26549623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dirty="0"/>
              <a:t>This is the result of estimation</a:t>
            </a:r>
            <a:r>
              <a:rPr lang="en-US" altLang="zh-CN" baseline="0" dirty="0"/>
              <a:t>. </a:t>
            </a:r>
          </a:p>
          <a:p>
            <a:pPr defTabSz="914248">
              <a:defRPr/>
            </a:pPr>
            <a:endParaRPr lang="en-US" altLang="zh-CN" baseline="0" dirty="0"/>
          </a:p>
          <a:p>
            <a:pPr defTabSz="914248">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91424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24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91424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24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914248">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4826231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144</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is the chapter 5, the main work of this study includes two parts, Defined the “connectivity” between station and station. The influence of land use on the connectivity was estimated.</a:t>
            </a:r>
          </a:p>
          <a:p>
            <a:pPr defTabSz="954750">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750">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145</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153</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568325"/>
            <a:ext cx="3195637" cy="2397125"/>
          </a:xfrm>
        </p:spPr>
      </p:sp>
      <p:sp>
        <p:nvSpPr>
          <p:cNvPr id="3" name="备注占位符 2"/>
          <p:cNvSpPr>
            <a:spLocks noGrp="1"/>
          </p:cNvSpPr>
          <p:nvPr>
            <p:ph type="body" idx="1"/>
          </p:nvPr>
        </p:nvSpPr>
        <p:spPr>
          <a:xfrm>
            <a:off x="586595" y="3229052"/>
            <a:ext cx="9083616" cy="2921583"/>
          </a:xfrm>
        </p:spPr>
        <p:txBody>
          <a:bodyPr/>
          <a:lstStyle/>
          <a:p>
            <a:r>
              <a:rPr lang="en-US" altLang="zh-CN" sz="1600" dirty="0"/>
              <a:t>Ok, now let’s have a look at the research contents. </a:t>
            </a:r>
          </a:p>
          <a:p>
            <a:endParaRPr lang="en-US" altLang="zh-CN" sz="1600" dirty="0"/>
          </a:p>
          <a:p>
            <a:r>
              <a:rPr lang="en-US" altLang="zh-CN" sz="1600" dirty="0"/>
              <a:t>According to the review of previous studies, some existing problems are summarized. This study will focus on some key points based on these problems.</a:t>
            </a:r>
            <a:endParaRPr lang="en-US" altLang="zh-CN" sz="1600" dirty="0">
              <a:cs typeface="Helvetica" panose="020B0604020202020204" pitchFamily="34" charset="0"/>
            </a:endParaRP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The first problem is few quantitative analyses obtained a significant result, it means they didn’t find a proper function to describe the relationship between walking duration and personal attributes. </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For this problem, two key points will be addressed in this study. one, construct a proper function to describe the relationship of walking duration and the indicators. two, identify the effective indicators that indeed have influences on the preference to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154</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155</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156</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157</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159</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Chapter 4 aims to answer the second question that I proposed at the very beginning</a:t>
            </a:r>
          </a:p>
          <a:p>
            <a:pPr defTabSz="954750">
              <a:defRPr/>
            </a:pPr>
            <a:endParaRPr lang="en-US" altLang="zh-CN" dirty="0"/>
          </a:p>
          <a:p>
            <a:pPr defTabSz="954750">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160</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161</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162</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163</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164</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cs typeface="Helvetica" panose="020B0604020202020204" pitchFamily="34" charset="0"/>
              </a:rPr>
              <a:t>Another problem is the effect of indicators cannot be quantified. It means the result cannot be used for prediction.</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So the third key point in this study is to estimate the relationship between identified influencing factors and walking duration. Then use this obtained relationship to make a prediction.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flowchart of this study. It is organized into 6 parts. They are constructing the indicator system, cleaning data, identifying valid features, verifying the valid features, and estimating walking duration preference. The conclusion comes the last.</a:t>
            </a:r>
          </a:p>
          <a:p>
            <a:endParaRPr lang="en-US" altLang="zh-CN" sz="1800" dirty="0"/>
          </a:p>
          <a:p>
            <a:r>
              <a:rPr lang="en-US" altLang="zh-CN" sz="1800" dirty="0"/>
              <a:t>The key points of this studies are marked with yellow block.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596584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481013"/>
            <a:ext cx="3195637" cy="2397125"/>
          </a:xfrm>
        </p:spPr>
      </p:sp>
      <p:sp>
        <p:nvSpPr>
          <p:cNvPr id="3" name="备注占位符 2"/>
          <p:cNvSpPr>
            <a:spLocks noGrp="1"/>
          </p:cNvSpPr>
          <p:nvPr>
            <p:ph type="body" idx="1"/>
          </p:nvPr>
        </p:nvSpPr>
        <p:spPr>
          <a:xfrm>
            <a:off x="508959" y="3075933"/>
            <a:ext cx="9100868" cy="3401067"/>
          </a:xfrm>
        </p:spPr>
        <p:txBody>
          <a:bodyPr/>
          <a:lstStyle/>
          <a:p>
            <a:r>
              <a:rPr lang="en-US" altLang="zh-CN" sz="1800" dirty="0"/>
              <a:t>Next, I will give a simple example to explain how I deal with the walking duration.</a:t>
            </a:r>
          </a:p>
          <a:p>
            <a:endParaRPr lang="en-US" altLang="zh-CN" sz="1800" dirty="0"/>
          </a:p>
          <a:p>
            <a:r>
              <a:rPr lang="en-US" altLang="zh-CN" sz="1800" dirty="0"/>
              <a:t>Think about a people who has the attributes like this, we suppose this passenger can accept a walking duration less than 8 minutes for accessing transit stations. </a:t>
            </a:r>
          </a:p>
          <a:p>
            <a:endParaRPr lang="en-US" altLang="zh-CN" sz="1800" dirty="0"/>
          </a:p>
          <a:p>
            <a:r>
              <a:rPr lang="en-US" altLang="zh-CN" sz="1800" dirty="0"/>
              <a:t>But if it is reflected in a questionnaire, the answer may be like  “I walked 6 minutes to the station”. Obviously, it cannot represent how long he is willing to walk to the station. This 6 minutes is just the distance between his starting point and the station.</a:t>
            </a:r>
          </a:p>
          <a:p>
            <a:endParaRPr lang="en-US" altLang="zh-CN" sz="1800" dirty="0"/>
          </a:p>
          <a:p>
            <a:r>
              <a:rPr lang="en-US" altLang="zh-CN" sz="1800" dirty="0"/>
              <a:t>Here the deviation appeared. The next slide, I will continue to explain how to deal with this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00332" y="3418832"/>
            <a:ext cx="9135374" cy="3154496"/>
          </a:xfrm>
        </p:spPr>
        <p:txBody>
          <a:bodyPr/>
          <a:lstStyle/>
          <a:p>
            <a:r>
              <a:rPr lang="en-US" altLang="zh-CN" sz="1600" dirty="0"/>
              <a:t>Here is a relation map of distance, attributes, willingness, and actual walking duration. </a:t>
            </a:r>
          </a:p>
          <a:p>
            <a:endParaRPr lang="en-US" altLang="zh-CN" sz="1600" dirty="0"/>
          </a:p>
          <a:p>
            <a:r>
              <a:rPr lang="en-US" altLang="zh-CN" sz="1600" dirty="0"/>
              <a:t>The actual walking duration is the original data that we can obtain from the questionnaires. As shown in this relation map, the actual walking duration should be directly determined by the distance between the starting point and the station. </a:t>
            </a:r>
          </a:p>
          <a:p>
            <a:endParaRPr lang="en-US" altLang="zh-CN" sz="1600" dirty="0"/>
          </a:p>
          <a:p>
            <a:r>
              <a:rPr lang="en-US" altLang="zh-CN" sz="1600" dirty="0"/>
              <a:t>We assume that people with different attributes should have different willingness of walking duration, and this willingness can affect the final actual walking duration as well. But, the attributes should never affect the actual walking duration directly. </a:t>
            </a:r>
          </a:p>
          <a:p>
            <a:endParaRPr lang="en-US" altLang="zh-CN" sz="1600" dirty="0"/>
          </a:p>
          <a:p>
            <a:r>
              <a:rPr lang="en-US" altLang="zh-CN" sz="1600" dirty="0"/>
              <a:t>So, what I want to do is to build a bridge between the attributes and actual walking duration through the willingness.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2904478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362310" y="3418833"/>
            <a:ext cx="9523563" cy="2797225"/>
          </a:xfrm>
        </p:spPr>
        <p:txBody>
          <a:bodyPr/>
          <a:lstStyle/>
          <a:p>
            <a:r>
              <a:rPr lang="en-US" altLang="zh-CN" sz="1600" dirty="0"/>
              <a:t>And this is the bridge. I’d like to raise another example to explain it. </a:t>
            </a:r>
          </a:p>
          <a:p>
            <a:endParaRPr lang="en-US" altLang="zh-CN" sz="1600" dirty="0"/>
          </a:p>
          <a:p>
            <a:r>
              <a:rPr lang="en-US" altLang="zh-CN" sz="1600" dirty="0"/>
              <a:t>We can take the 6-minute walking duration as the investigation object, if the respondent answered that “I walked 10 minutes to the station”, it not only means this passenger walked 10 minutes, but also tells us the 6-minute walking duration is certain to be accepted by this passenger. While if someone said “I walked 3 minutes”, it means the 6-minute walking duration is uncertain to be accepted.</a:t>
            </a:r>
          </a:p>
          <a:p>
            <a:endParaRPr lang="en-US" altLang="zh-CN" sz="1600" dirty="0"/>
          </a:p>
          <a:p>
            <a:r>
              <a:rPr lang="en-US" altLang="zh-CN" sz="1600" dirty="0"/>
              <a:t>Well, we can get a relationship between the actual walking duration and the willingness.</a:t>
            </a:r>
          </a:p>
          <a:p>
            <a:r>
              <a:rPr lang="en-US" altLang="zh-CN" sz="1600" dirty="0"/>
              <a:t>And obviously, the willingness of walking duration can be expressed as the function of personal attributes.</a:t>
            </a:r>
          </a:p>
          <a:p>
            <a:endParaRPr lang="en-US" altLang="zh-CN" sz="1600" dirty="0"/>
          </a:p>
          <a:p>
            <a:r>
              <a:rPr lang="en-US" altLang="zh-CN" sz="1600" dirty="0"/>
              <a:t>Here the bridge between personal attributes and the actual walking duration can be established.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182256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Here a little bit about the agenda for quickly running into the presentation. This dissertation is mainly constructed by 3 parts, the introduction, the empirical works, and the conclusion.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a:t>
            </a:fld>
            <a:endParaRPr lang="zh-CN" altLang="en-US"/>
          </a:p>
        </p:txBody>
      </p:sp>
    </p:spTree>
    <p:extLst>
      <p:ext uri="{BB962C8B-B14F-4D97-AF65-F5344CB8AC3E}">
        <p14:creationId xmlns:p14="http://schemas.microsoft.com/office/powerpoint/2010/main" val="567507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26212" y="3418833"/>
            <a:ext cx="9161253" cy="2797225"/>
          </a:xfrm>
        </p:spPr>
        <p:txBody>
          <a:bodyPr/>
          <a:lstStyle/>
          <a:p>
            <a:r>
              <a:rPr lang="en-US" altLang="zh-CN" sz="1800" dirty="0"/>
              <a:t>Then I will give a brief introduction for the indicators used in this study.</a:t>
            </a:r>
          </a:p>
          <a:p>
            <a:endParaRPr lang="en-US" altLang="zh-CN" sz="1800" dirty="0"/>
          </a:p>
          <a:p>
            <a:r>
              <a:rPr lang="en-US" altLang="zh-CN" sz="1800" dirty="0"/>
              <a:t>The definition of the dependent variable is the key point to bridge the actual walking duration and the personal attributes. Just as I interpreted in the last slide, here the dependent variable is defined as the probability of walking longer than the given threshold of walking duration.</a:t>
            </a:r>
          </a:p>
          <a:p>
            <a:pPr defTabSz="954750">
              <a:defRPr/>
            </a:pPr>
            <a:endParaRPr lang="en-US" altLang="zh-CN" sz="1800" dirty="0"/>
          </a:p>
          <a:p>
            <a:pPr defTabSz="954750">
              <a:defRPr/>
            </a:pPr>
            <a:r>
              <a:rPr lang="en-US" altLang="zh-CN" sz="1800" dirty="0"/>
              <a:t>The explanatory variables are passengers’ attributes including </a:t>
            </a:r>
            <a:r>
              <a:rPr lang="en-US" altLang="zh-CN" sz="1800" dirty="0">
                <a:cs typeface="Helvetica" panose="020B0604020202020204" pitchFamily="34" charset="0"/>
              </a:rPr>
              <a:t>socio-demographic characteristics, some other personal attributes, and the trip chain information.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study case and data source.</a:t>
            </a:r>
          </a:p>
          <a:p>
            <a:endParaRPr lang="en-US" altLang="zh-CN" sz="1800" dirty="0"/>
          </a:p>
          <a:p>
            <a:r>
              <a:rPr lang="en-US" altLang="zh-CN" sz="1800" dirty="0"/>
              <a:t>This study uses the rail transit stations of Fukuoka, including 78 stations in total. </a:t>
            </a:r>
          </a:p>
          <a:p>
            <a:endParaRPr lang="en-US" altLang="zh-CN" sz="1800" dirty="0"/>
          </a:p>
          <a:p>
            <a:r>
              <a:rPr lang="en-US" altLang="zh-CN" sz="1800" dirty="0"/>
              <a:t>The main data source is the person trip survey, it mainly includes the information about trip chaining behavior and some socio-demographic attributes.</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171450"/>
            <a:ext cx="3195637" cy="2397125"/>
          </a:xfrm>
        </p:spPr>
      </p:sp>
      <p:sp>
        <p:nvSpPr>
          <p:cNvPr id="3" name="备注占位符 2"/>
          <p:cNvSpPr>
            <a:spLocks noGrp="1"/>
          </p:cNvSpPr>
          <p:nvPr>
            <p:ph type="body" idx="1"/>
          </p:nvPr>
        </p:nvSpPr>
        <p:spPr>
          <a:xfrm>
            <a:off x="224288" y="2763224"/>
            <a:ext cx="9773727" cy="3844610"/>
          </a:xfrm>
        </p:spPr>
        <p:txBody>
          <a:bodyPr/>
          <a:lstStyle/>
          <a:p>
            <a:r>
              <a:rPr lang="en-US" altLang="zh-CN" sz="1600" dirty="0"/>
              <a:t>A brief description for the data. The left part is the age distribution of passengers. </a:t>
            </a:r>
          </a:p>
          <a:p>
            <a:endParaRPr lang="en-US" altLang="zh-CN" sz="1600" dirty="0"/>
          </a:p>
          <a:p>
            <a:r>
              <a:rPr lang="en-US" altLang="zh-CN" sz="1600" dirty="0"/>
              <a:t>As we can see in this figure, the passengers aged between 25-55 who are still at production age account for the majority. The right part is the distribution of walking duration, we can clearly see 3 peak values in this figure, they are 5, 10, 15 minutes. </a:t>
            </a:r>
          </a:p>
          <a:p>
            <a:endParaRPr lang="en-US" altLang="zh-CN" sz="1600" dirty="0"/>
          </a:p>
          <a:p>
            <a:r>
              <a:rPr lang="en-US" altLang="zh-CN" sz="1600" dirty="0"/>
              <a:t>Here I want to have a try to give some explanations to it. It can be easily imagined that if people were asked some questions about details like how much did you spend, how long did you take, for such kinds of questions, people tend to reply a looser answer, some general numbers like 5, 10, or something. Maybe this is the reason that the peak values appeared at 5, 10, 15 minutes.</a:t>
            </a:r>
          </a:p>
          <a:p>
            <a:endParaRPr lang="en-US" altLang="zh-CN" sz="1600" dirty="0"/>
          </a:p>
          <a:p>
            <a:r>
              <a:rPr lang="en-US" altLang="zh-CN" sz="1600" dirty="0"/>
              <a:t>These peak values may be one of the reasons that the previous studies didn't get the expected result. But these peak values are considered not to lead deviation in this study. Because the walking duration that passengers answered in the questionnaires represents this walking duration has already been accepted by the passengers, even it is not accurate.</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a:p>
        </p:txBody>
      </p:sp>
    </p:spTree>
    <p:extLst>
      <p:ext uri="{BB962C8B-B14F-4D97-AF65-F5344CB8AC3E}">
        <p14:creationId xmlns:p14="http://schemas.microsoft.com/office/powerpoint/2010/main" val="2108343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For the threshold of walking duration we are going to investigate, according to the distribution of walking duration in Fukuoka, the 5, 8, 13 minutes are selected as the threshold to be investigated.</a:t>
            </a:r>
          </a:p>
          <a:p>
            <a:endParaRPr lang="en-US" altLang="zh-CN" sz="1800" dirty="0"/>
          </a:p>
          <a:p>
            <a:r>
              <a:rPr lang="en-US" altLang="zh-CN" sz="1800" dirty="0"/>
              <a:t>Then I use the analysis of variance to extract the valid features at each threshold of walking duration. We can see that the features vary from different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2470097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Now we have got the valid features, the next step is to estimate the model to find the relationship between walking duration and the indicators.</a:t>
            </a:r>
          </a:p>
          <a:p>
            <a:endParaRPr lang="en-US" altLang="zh-CN" sz="1800" dirty="0"/>
          </a:p>
          <a:p>
            <a:r>
              <a:rPr lang="en-US" altLang="zh-CN" sz="1800" dirty="0"/>
              <a:t>With the consideration of the dataset and the research purpose, the random forest decision tree model is introduced to this study. </a:t>
            </a:r>
          </a:p>
          <a:p>
            <a:endParaRPr lang="en-US" altLang="zh-CN" sz="1800" dirty="0">
              <a:cs typeface="Helvetica" panose="020B0604020202020204" pitchFamily="34" charset="0"/>
            </a:endParaRPr>
          </a:p>
          <a:p>
            <a:r>
              <a:rPr lang="en-US" altLang="zh-CN" sz="1800" dirty="0">
                <a:cs typeface="Helvetica" panose="020B0604020202020204" pitchFamily="34" charset="0"/>
              </a:rPr>
              <a:t>The procedure has two steps, training the model, and verifying the model. The dataset is split into the training set and testing set, for 50 percent respectively.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prediction is evaluated from two ways, for the individual and group.</a:t>
            </a:r>
          </a:p>
          <a:p>
            <a:endParaRPr lang="en-US" altLang="zh-CN" sz="1800" dirty="0"/>
          </a:p>
          <a:p>
            <a:r>
              <a:rPr lang="en-US" altLang="zh-CN" sz="1800" dirty="0"/>
              <a:t>The predictive power of individual is evaluated by the Kappa index. This index ranges from minus one to one, the higher value means a better predictive power. </a:t>
            </a:r>
          </a:p>
          <a:p>
            <a:endParaRPr lang="en-US" altLang="zh-CN" sz="1800" dirty="0"/>
          </a:p>
          <a:p>
            <a:r>
              <a:rPr lang="en-US" altLang="zh-CN" sz="1800" dirty="0"/>
              <a:t>The predictive power of group is evaluated by the coefficient of determination, it ranges from 0 to 1. Higher value represent a better predictive power.</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25</a:t>
            </a:fld>
            <a:endParaRPr lang="zh-CN" altLang="en-US"/>
          </a:p>
        </p:txBody>
      </p:sp>
    </p:spTree>
    <p:extLst>
      <p:ext uri="{BB962C8B-B14F-4D97-AF65-F5344CB8AC3E}">
        <p14:creationId xmlns:p14="http://schemas.microsoft.com/office/powerpoint/2010/main" val="2040402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Let’s take a look at the result. </a:t>
            </a:r>
          </a:p>
          <a:p>
            <a:endParaRPr lang="en-US" altLang="zh-CN" sz="1800" dirty="0"/>
          </a:p>
          <a:p>
            <a:r>
              <a:rPr lang="en-US" altLang="zh-CN" sz="1800" dirty="0"/>
              <a:t>We can see that the result of 5-minute walking duration is better than the other two walking duration. </a:t>
            </a:r>
          </a:p>
          <a:p>
            <a:endParaRPr lang="en-US" altLang="zh-CN" sz="1800" dirty="0"/>
          </a:p>
          <a:p>
            <a:r>
              <a:rPr lang="en-US" altLang="zh-CN" sz="1800" dirty="0"/>
              <a:t>The results at 8-minute are less accurate.</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26</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22250"/>
            <a:ext cx="3195637" cy="2397125"/>
          </a:xfrm>
        </p:spPr>
      </p:sp>
      <p:sp>
        <p:nvSpPr>
          <p:cNvPr id="3" name="备注占位符 2"/>
          <p:cNvSpPr>
            <a:spLocks noGrp="1"/>
          </p:cNvSpPr>
          <p:nvPr>
            <p:ph type="body" idx="1"/>
          </p:nvPr>
        </p:nvSpPr>
        <p:spPr>
          <a:xfrm>
            <a:off x="396816" y="2728719"/>
            <a:ext cx="9454551" cy="3827356"/>
          </a:xfrm>
        </p:spPr>
        <p:txBody>
          <a:bodyPr/>
          <a:lstStyle/>
          <a:p>
            <a:r>
              <a:rPr lang="en-US" altLang="zh-CN" sz="1600" dirty="0"/>
              <a:t>I will give a summary of the results.</a:t>
            </a:r>
          </a:p>
          <a:p>
            <a:endParaRPr lang="en-US" altLang="zh-CN" sz="1600" dirty="0"/>
          </a:p>
          <a:p>
            <a:r>
              <a:rPr lang="en-US" altLang="zh-CN" sz="1600" dirty="0"/>
              <a:t>In this table, the left column is the predictive power, the right part is the personal attributes identified at each threshold of walking duration. The column of walk more means passengers with these attributes tend to walk longer than the given walking duration, the attributes in the column of walk less means passengers tend to walk less than the given walking duration. </a:t>
            </a:r>
          </a:p>
          <a:p>
            <a:endParaRPr lang="en-US" altLang="zh-CN" sz="1600" dirty="0"/>
          </a:p>
          <a:p>
            <a:r>
              <a:rPr lang="en-US" altLang="zh-CN" sz="1600" dirty="0"/>
              <a:t>Passengers with the private travel purpose tend to accept the longest walking duration. Passengers with the commuting travel purpose and during the peak hour tend to arrive at transit station as soon as possible.</a:t>
            </a:r>
          </a:p>
          <a:p>
            <a:endParaRPr lang="en-US" altLang="zh-CN" sz="1600" dirty="0"/>
          </a:p>
          <a:p>
            <a:r>
              <a:rPr lang="en-US" altLang="zh-CN" sz="1600" dirty="0"/>
              <a:t>Something also can be inferred from this result. The 5 minutes walking duration can be widely accepted, some passengers who cannot accept this walking duration should have some significant characteristics, so this 5-minute walking duration has a higher predictive power.  The 8 minute walking duration is a little ambiguous in passenger’s behaviors, therefore it is a little difficult to predict.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800" kern="100" dirty="0">
                <a:cs typeface="Helvetica" panose="020B0604020202020204" pitchFamily="34" charset="0"/>
              </a:rPr>
              <a:t>To the summary, the main achievements of this study:</a:t>
            </a:r>
          </a:p>
          <a:p>
            <a:pPr>
              <a:lnSpc>
                <a:spcPct val="150000"/>
              </a:lnSpc>
            </a:pPr>
            <a:r>
              <a:rPr lang="en-US" altLang="zh-CN" sz="1800" kern="100" dirty="0">
                <a:cs typeface="Helvetica" panose="020B0604020202020204" pitchFamily="34" charset="0"/>
              </a:rPr>
              <a:t>1. This study described passengers' walking duration preferences using the probability of walking longer than a given threshold.</a:t>
            </a:r>
          </a:p>
          <a:p>
            <a:pPr defTabSz="914324">
              <a:lnSpc>
                <a:spcPct val="150000"/>
              </a:lnSpc>
            </a:pPr>
            <a:r>
              <a:rPr lang="en-US" altLang="zh-CN" sz="1800" kern="100" dirty="0">
                <a:cs typeface="Helvetica" panose="020B0604020202020204" pitchFamily="34" charset="0"/>
              </a:rPr>
              <a:t>2. The effect of influencing factors is predicted, the results are evaluated from the view of both individual and group.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1793483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chapter 2. Next, chapter 3, Analysis on the Characteristics of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71916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first chapter, introduction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a:t>
            </a:fld>
            <a:endParaRPr lang="zh-CN" altLang="en-US"/>
          </a:p>
        </p:txBody>
      </p:sp>
    </p:spTree>
    <p:extLst>
      <p:ext uri="{BB962C8B-B14F-4D97-AF65-F5344CB8AC3E}">
        <p14:creationId xmlns:p14="http://schemas.microsoft.com/office/powerpoint/2010/main" val="1428837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cs typeface="Times New Roman" panose="02020603050405020304" pitchFamily="18" charset="0"/>
              </a:rPr>
              <a:t>This chapter is a preliminary study for estimating the influence of transit ridership, it mainly focus on the characteristics of transit ridership and land use, also give a simple exploration on the relationship between them.</a:t>
            </a:r>
          </a:p>
          <a:p>
            <a:pPr defTabSz="954750">
              <a:defRPr/>
            </a:pPr>
            <a:endParaRPr lang="en-US" altLang="zh-CN" sz="1800" dirty="0">
              <a:cs typeface="Times New Roman" panose="02020603050405020304" pitchFamily="18" charset="0"/>
            </a:endParaRPr>
          </a:p>
          <a:p>
            <a:pPr defTabSz="954750">
              <a:defRPr/>
            </a:pPr>
            <a:r>
              <a:rPr lang="en-US" altLang="zh-CN" sz="1800" dirty="0">
                <a:cs typeface="Times New Roman" panose="02020603050405020304" pitchFamily="18" charset="0"/>
              </a:rPr>
              <a:t>The purposes of chapter 3 is </a:t>
            </a:r>
            <a:r>
              <a:rPr lang="en-US" altLang="zh-CN" sz="1800" dirty="0">
                <a:cs typeface="Helvetica" panose="020B0604020202020204" pitchFamily="34" charset="0"/>
              </a:rPr>
              <a:t>to grasp the characteristics in terms of both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30</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To make a detailed understanding of the rail transit system in Fukuoka, this chapter mainly focused on three key points. 1. to summarize </a:t>
            </a:r>
            <a:r>
              <a:rPr lang="en-US" altLang="zh-CN" sz="1800" dirty="0">
                <a:cs typeface="Helvetica" panose="020B0604020202020204" pitchFamily="34" charset="0"/>
              </a:rPr>
              <a:t>the characteristics of rail transit ridership.</a:t>
            </a:r>
            <a:r>
              <a:rPr lang="zh-CN" altLang="en-US" sz="1800" dirty="0">
                <a:cs typeface="Helvetica" panose="020B0604020202020204" pitchFamily="34" charset="0"/>
              </a:rPr>
              <a:t> </a:t>
            </a:r>
            <a:r>
              <a:rPr lang="en-US" altLang="zh-CN" sz="1800" dirty="0">
                <a:cs typeface="Helvetica" panose="020B0604020202020204" pitchFamily="34" charset="0"/>
              </a:rPr>
              <a:t>2.</a:t>
            </a:r>
            <a:r>
              <a:rPr lang="zh-CN" altLang="en-US" sz="1800" dirty="0">
                <a:cs typeface="Helvetica" panose="020B0604020202020204" pitchFamily="34" charset="0"/>
              </a:rPr>
              <a:t> </a:t>
            </a:r>
            <a:r>
              <a:rPr lang="en-US" altLang="zh-CN" sz="1800" dirty="0">
                <a:cs typeface="Helvetica" panose="020B0604020202020204" pitchFamily="34" charset="0"/>
              </a:rPr>
              <a:t>To analyze the characteristics of land use around the subway stations. 3. To make a preliminary exploration on the relationship between rail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31</a:t>
            </a:fld>
            <a:endParaRPr lang="zh-CN" altLang="en-US"/>
          </a:p>
        </p:txBody>
      </p:sp>
    </p:spTree>
    <p:extLst>
      <p:ext uri="{BB962C8B-B14F-4D97-AF65-F5344CB8AC3E}">
        <p14:creationId xmlns:p14="http://schemas.microsoft.com/office/powerpoint/2010/main" val="4179664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overview of study case and data source. </a:t>
            </a:r>
          </a:p>
          <a:p>
            <a:endParaRPr lang="en-US" altLang="zh-CN" sz="1800" dirty="0"/>
          </a:p>
          <a:p>
            <a:r>
              <a:rPr lang="en-US" altLang="zh-CN" sz="1800" dirty="0"/>
              <a:t>The study case is Fukuoka subway station.</a:t>
            </a:r>
          </a:p>
          <a:p>
            <a:endParaRPr lang="en-US" altLang="zh-CN" sz="1800" dirty="0"/>
          </a:p>
          <a:p>
            <a:r>
              <a:rPr lang="en-US" altLang="zh-CN" sz="1800" dirty="0"/>
              <a:t>The main data source in this study is the subway transit ridership, the statistics of population and land use.</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32</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trends of variation in transit ridership. </a:t>
            </a:r>
          </a:p>
          <a:p>
            <a:endParaRPr lang="en-US" altLang="zh-CN" sz="1800" dirty="0"/>
          </a:p>
          <a:p>
            <a:r>
              <a:rPr lang="en-US" altLang="zh-CN" sz="1800" dirty="0"/>
              <a:t>The ridership keeps a growth trend. Currently, the subway system carries 6 hundred thousands passengers per day.</a:t>
            </a:r>
          </a:p>
          <a:p>
            <a:endParaRPr lang="en-US" altLang="zh-CN" sz="1800" dirty="0"/>
          </a:p>
          <a:p>
            <a:r>
              <a:rPr lang="en-US" altLang="zh-CN" sz="1800" dirty="0"/>
              <a:t>And the three lines showed significant difference in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33</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The annual growth rate of transit ridership. </a:t>
            </a:r>
          </a:p>
          <a:p>
            <a:pPr defTabSz="954750">
              <a:defRPr/>
            </a:pPr>
            <a:endParaRPr lang="en-US" altLang="zh-CN" sz="1800" dirty="0"/>
          </a:p>
          <a:p>
            <a:pPr defTabSz="954750">
              <a:defRPr/>
            </a:pPr>
            <a:r>
              <a:rPr lang="en-US" altLang="zh-CN" sz="1800" dirty="0">
                <a:cs typeface="Helvetica" panose="020B0604020202020204" pitchFamily="34" charset="0"/>
              </a:rPr>
              <a:t>We can see from the figure that line 3 had a much higher growth rate at the first few years of the new opening.</a:t>
            </a:r>
            <a:r>
              <a:rPr lang="zh-CN" altLang="en-US" sz="1800" dirty="0">
                <a:cs typeface="Helvetica" panose="020B0604020202020204" pitchFamily="34" charset="0"/>
              </a:rPr>
              <a:t> </a:t>
            </a:r>
            <a:endParaRPr lang="en-US" altLang="zh-CN" sz="1800" dirty="0">
              <a:cs typeface="Helvetica" panose="020B0604020202020204" pitchFamily="34" charset="0"/>
            </a:endParaRP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The growth rate of three lines tend to be stable after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spatial distribution of transit ridership. </a:t>
            </a:r>
          </a:p>
          <a:p>
            <a:endParaRPr lang="en-US" altLang="zh-CN" sz="1800" dirty="0"/>
          </a:p>
          <a:p>
            <a:r>
              <a:rPr lang="en-US" altLang="zh-CN" sz="1800" dirty="0"/>
              <a:t>Fukuoka subway has two terminal stations, two hub stations, and one station serving for the airport. </a:t>
            </a:r>
          </a:p>
          <a:p>
            <a:endParaRPr lang="en-US" altLang="zh-CN" sz="1800" dirty="0"/>
          </a:p>
          <a:p>
            <a:r>
              <a:rPr lang="en-US" altLang="zh-CN" sz="1800" dirty="0"/>
              <a:t>We can see that, most stations located in the central area have larger transit ridership.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Two cross tables about the transit ridership and the growth rate are given to help to understand the characteristics. </a:t>
            </a:r>
          </a:p>
          <a:p>
            <a:endParaRPr lang="en-US" altLang="zh-CN" sz="1800" dirty="0"/>
          </a:p>
          <a:p>
            <a:r>
              <a:rPr lang="en-US" altLang="zh-CN" sz="1800" dirty="0"/>
              <a:t>Both line 1 and line 2 have low growth rates, line 1 has a larger transit ridership. For line 3, although the scale of transit ridership is still small, it keeps on a high growth rate.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sz="1800" dirty="0"/>
              <a:t>Because there are so many types of land use, we need to master the relationship among all the kinds of land use at first.</a:t>
            </a:r>
          </a:p>
          <a:p>
            <a:pPr defTabSz="914248">
              <a:defRPr/>
            </a:pPr>
            <a:endParaRPr lang="en-US" altLang="zh-CN" sz="1800" dirty="0"/>
          </a:p>
          <a:p>
            <a:r>
              <a:rPr lang="en-US" altLang="zh-CN" sz="1800" dirty="0"/>
              <a:t>This table is the result of correlation analysis, the cells marked with grey color means there is  a strong linear correlation between the two indicators.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To deal with this linear correlation, the factor analysis is conducted to make a in-depth exploration on the internal relationship.</a:t>
            </a:r>
          </a:p>
          <a:p>
            <a:endParaRPr lang="en-US" altLang="zh-CN" sz="1800" dirty="0"/>
          </a:p>
          <a:p>
            <a:r>
              <a:rPr lang="en-US" altLang="zh-CN" sz="1800" dirty="0"/>
              <a:t>As a result, three factors are extracted, they are office &amp; commerce, Residence, and education.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According to the analysis of land use indicators, all the 35 stations are classified into several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They are office type, downtown commerce type, education type, high-density residence type, and low-density residence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r>
              <a:rPr lang="en-US" altLang="zh-CN" sz="1800" dirty="0"/>
              <a:t>This is the summary for each type of stations.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a:t>
            </a:r>
            <a:r>
              <a:rPr lang="zh-CN" altLang="en-US" sz="1800" dirty="0"/>
              <a:t>‘</a:t>
            </a:r>
            <a:r>
              <a:rPr lang="en-US" altLang="zh-CN" sz="1800" dirty="0"/>
              <a:t>d like to begin my topic with a photograph. We can see a quite serious traffic congestion in this slide. The express way is also</a:t>
            </a:r>
            <a:r>
              <a:rPr lang="zh-CN" altLang="en-US" sz="1800" dirty="0"/>
              <a:t> </a:t>
            </a:r>
            <a:r>
              <a:rPr lang="en-US" altLang="zh-CN" sz="1800" dirty="0"/>
              <a:t>blocked due to the snow. If you are blocked on the way home after work, how do you feel about this situation? Of course, I think it should not be a good experience.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3491331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Combining with the cross table of land use and transit ridership, we can get some information.</a:t>
            </a:r>
          </a:p>
          <a:p>
            <a:endParaRPr lang="en-US" altLang="zh-CN" sz="1800" dirty="0"/>
          </a:p>
          <a:p>
            <a:r>
              <a:rPr lang="en-US" altLang="zh-CN" sz="1800" dirty="0"/>
              <a:t>That is, different land use characteristics have different scales in transit ridership. </a:t>
            </a:r>
          </a:p>
          <a:p>
            <a:endParaRPr lang="en-US" altLang="zh-CN" sz="1800" dirty="0"/>
          </a:p>
          <a:p>
            <a:r>
              <a:rPr lang="en-US" altLang="zh-CN" sz="1800" dirty="0"/>
              <a:t>The density of both population and land use have significant influence on transit ridership. </a:t>
            </a:r>
          </a:p>
          <a:p>
            <a:endParaRPr lang="en-US" altLang="zh-CN" sz="1800" dirty="0"/>
          </a:p>
          <a:p>
            <a:r>
              <a:rPr lang="en-US" altLang="zh-CN" sz="1800" dirty="0"/>
              <a:t>Commercial land use produces more ridership than other land use types</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After a general understanding of the relationship between ridership and land use, the quantification method one is used to make a deeper exploration.</a:t>
            </a:r>
          </a:p>
          <a:p>
            <a:endParaRPr lang="en-US" altLang="zh-CN" sz="1800" dirty="0"/>
          </a:p>
          <a:p>
            <a:r>
              <a:rPr lang="en-US" altLang="zh-CN" sz="1800" dirty="0"/>
              <a:t>In the first part of quantification method one, the dependent variable is transit ridership per day. </a:t>
            </a:r>
          </a:p>
          <a:p>
            <a:endParaRPr lang="en-US" altLang="zh-CN" sz="1800" dirty="0"/>
          </a:p>
          <a:p>
            <a:r>
              <a:rPr lang="en-US" altLang="zh-CN" sz="1800" dirty="0"/>
              <a:t>But the estimation did not show a good fitness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In part 2, the same indicators are used for estimating the growth rate of transit ridership. </a:t>
            </a:r>
          </a:p>
          <a:p>
            <a:endParaRPr lang="en-US" altLang="zh-CN" sz="1800" dirty="0"/>
          </a:p>
          <a:p>
            <a:r>
              <a:rPr lang="en-US" altLang="zh-CN" sz="1800"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31775"/>
            <a:ext cx="3195637" cy="2397125"/>
          </a:xfrm>
        </p:spPr>
      </p:sp>
      <p:sp>
        <p:nvSpPr>
          <p:cNvPr id="3" name="备注占位符 2"/>
          <p:cNvSpPr>
            <a:spLocks noGrp="1"/>
          </p:cNvSpPr>
          <p:nvPr>
            <p:ph type="body" idx="1"/>
          </p:nvPr>
        </p:nvSpPr>
        <p:spPr>
          <a:xfrm>
            <a:off x="534837" y="2904021"/>
            <a:ext cx="9092241" cy="3341503"/>
          </a:xfrm>
        </p:spPr>
        <p:txBody>
          <a:bodyPr/>
          <a:lstStyle/>
          <a:p>
            <a:pPr defTabSz="954750">
              <a:defRPr/>
            </a:pPr>
            <a:r>
              <a:rPr lang="en-US" altLang="zh-CN" sz="1600" dirty="0">
                <a:cs typeface="Helvetica" panose="020B0604020202020204" pitchFamily="34" charset="0"/>
              </a:rPr>
              <a:t>This is the contents of chapter 3.</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Through this study, we got a comprehensive understanding of transit ridership and land use status in the case of Fukuoka City.</a:t>
            </a:r>
          </a:p>
          <a:p>
            <a:pPr defTabSz="954750">
              <a:defRPr/>
            </a:pPr>
            <a:endParaRPr lang="en-US" altLang="zh-CN" sz="1600" dirty="0">
              <a:cs typeface="Helvetica" panose="020B0604020202020204" pitchFamily="34" charset="0"/>
            </a:endParaRPr>
          </a:p>
          <a:p>
            <a:r>
              <a:rPr lang="en-US" altLang="zh-CN" sz="1600" dirty="0">
                <a:cs typeface="Helvetica" panose="020B0604020202020204" pitchFamily="34" charset="0"/>
              </a:rPr>
              <a:t>This study also provided the foundation and references for the next exploration of the determinants on transit ridership</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Some implications can be got from this chapter.</a:t>
            </a:r>
          </a:p>
          <a:p>
            <a:pPr defTabSz="954750">
              <a:defRPr/>
            </a:pPr>
            <a:r>
              <a:rPr lang="en-US" altLang="zh-CN" sz="1600" dirty="0">
                <a:cs typeface="Helvetica" panose="020B0604020202020204" pitchFamily="34" charset="0"/>
              </a:rPr>
              <a:t>1. Pedestrian area should be considered in depicting the catchment area.</a:t>
            </a:r>
          </a:p>
          <a:p>
            <a:pPr defTabSz="954750">
              <a:defRPr/>
            </a:pPr>
            <a:r>
              <a:rPr lang="en-US" altLang="zh-CN" sz="1600" dirty="0">
                <a:cs typeface="Helvetica" panose="020B0604020202020204" pitchFamily="34" charset="0"/>
              </a:rPr>
              <a:t>2. Explanatory variables should be enriched. </a:t>
            </a:r>
          </a:p>
          <a:p>
            <a:pPr defTabSz="954750">
              <a:defRPr/>
            </a:pPr>
            <a:r>
              <a:rPr lang="en-US" altLang="zh-CN" sz="1600" dirty="0">
                <a:cs typeface="Helvetica" panose="020B0604020202020204" pitchFamily="34" charset="0"/>
              </a:rPr>
              <a:t>3. The Model should be improved. </a:t>
            </a:r>
          </a:p>
          <a:p>
            <a:pPr defTabSz="954750">
              <a:defRPr/>
            </a:pPr>
            <a:r>
              <a:rPr lang="en-US" altLang="zh-CN" sz="1600" dirty="0">
                <a:cs typeface="Helvetica" panose="020B0604020202020204" pitchFamily="34" charset="0"/>
              </a:rPr>
              <a:t>4. 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cs typeface="Helvetica" panose="020B0604020202020204" pitchFamily="34" charset="0"/>
              </a:rPr>
              <a:t>On the base of chapter 3, chapter 4 aims to make a deeper exploration on factors influencing subway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216884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cs typeface="Helvetica" panose="020B0604020202020204" pitchFamily="34" charset="0"/>
              </a:rPr>
              <a:t>As we know, rail transit ridership is considered to be mainly affected by the environmental factors surrounding the station. </a:t>
            </a:r>
          </a:p>
          <a:p>
            <a:endParaRPr lang="en-US" altLang="zh-CN" sz="1800" dirty="0">
              <a:cs typeface="Helvetica" panose="020B0604020202020204" pitchFamily="34" charset="0"/>
            </a:endParaRPr>
          </a:p>
          <a:p>
            <a:r>
              <a:rPr lang="en-US" altLang="zh-CN" sz="1800" dirty="0">
                <a:cs typeface="Helvetica" panose="020B0604020202020204" pitchFamily="34" charset="0"/>
              </a:rPr>
              <a:t>The influencing factors are different in cities with different urban form and travel preference. There is a problem in the existing studies that few studies focus on such a city like Fukuoka with only tens stations.</a:t>
            </a:r>
          </a:p>
          <a:p>
            <a:endParaRPr lang="en-US" altLang="zh-CN" sz="1800" dirty="0"/>
          </a:p>
          <a:p>
            <a:r>
              <a:rPr lang="en-US" altLang="zh-CN" sz="1800" dirty="0"/>
              <a:t>So, </a:t>
            </a:r>
            <a:r>
              <a:rPr lang="en-US" altLang="zh-CN" sz="1800" dirty="0">
                <a:cs typeface="Helvetica" panose="020B0604020202020204" pitchFamily="34" charset="0"/>
              </a:rPr>
              <a:t>the purpose of this study is to explore the factors influencing subway ridership at station level</a:t>
            </a:r>
            <a:r>
              <a:rPr lang="zh-CN" altLang="en-US" sz="1800" dirty="0">
                <a:cs typeface="Helvetica" panose="020B0604020202020204" pitchFamily="34" charset="0"/>
              </a:rPr>
              <a:t> </a:t>
            </a:r>
            <a:r>
              <a:rPr lang="en-US" altLang="zh-CN" sz="1800" dirty="0">
                <a:cs typeface="Helvetica" panose="020B0604020202020204" pitchFamily="34" charset="0"/>
              </a:rPr>
              <a:t>using</a:t>
            </a:r>
            <a:r>
              <a:rPr lang="zh-CN" altLang="en-US" sz="1800" dirty="0">
                <a:cs typeface="Helvetica" panose="020B0604020202020204" pitchFamily="34" charset="0"/>
              </a:rPr>
              <a:t> </a:t>
            </a:r>
            <a:r>
              <a:rPr lang="en-US" altLang="zh-CN" sz="1800" dirty="0">
                <a:cs typeface="Helvetica" panose="020B0604020202020204" pitchFamily="34" charset="0"/>
              </a:rPr>
              <a:t>a</a:t>
            </a:r>
            <a:r>
              <a:rPr lang="zh-CN" altLang="en-US" sz="1800" dirty="0">
                <a:cs typeface="Helvetica" panose="020B0604020202020204" pitchFamily="34" charset="0"/>
              </a:rPr>
              <a:t> </a:t>
            </a:r>
            <a:r>
              <a:rPr lang="en-US" altLang="zh-CN" sz="1800" dirty="0">
                <a:cs typeface="Helvetica" panose="020B0604020202020204" pitchFamily="34" charset="0"/>
              </a:rPr>
              <a:t>small</a:t>
            </a:r>
            <a:r>
              <a:rPr lang="zh-CN" altLang="en-US" sz="1800" dirty="0">
                <a:cs typeface="Helvetica" panose="020B0604020202020204" pitchFamily="34" charset="0"/>
              </a:rPr>
              <a:t> </a:t>
            </a:r>
            <a:r>
              <a:rPr lang="en-US" altLang="zh-CN" sz="1800" dirty="0">
                <a:cs typeface="Helvetica" panose="020B0604020202020204" pitchFamily="34" charset="0"/>
              </a:rPr>
              <a:t>sample</a:t>
            </a:r>
            <a:r>
              <a:rPr lang="zh-CN" altLang="en-US" sz="1800" dirty="0">
                <a:cs typeface="Helvetica" panose="020B0604020202020204" pitchFamily="34" charset="0"/>
              </a:rPr>
              <a:t> </a:t>
            </a:r>
            <a:r>
              <a:rPr lang="en-US" altLang="zh-CN" sz="1800" dirty="0">
                <a:cs typeface="Helvetica" panose="020B0604020202020204" pitchFamily="34" charset="0"/>
              </a:rPr>
              <a:t>case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At first, let’s take a look at how this study differs from the others. The biggest difference in this study is the sample size. Few studies deal with a case just having tens of the samples. Because this kind of studies is commonly based on statistics, a sufficient sample size is necessary. </a:t>
            </a:r>
          </a:p>
          <a:p>
            <a:endParaRPr lang="en-US" altLang="zh-CN" sz="1800" dirty="0"/>
          </a:p>
          <a:p>
            <a:r>
              <a:rPr lang="en-US" altLang="zh-CN" sz="1800" dirty="0"/>
              <a:t>Moreover, with the consideration of the spatial distribution of stations, the spatial regression will be introduced to this study. Also, to define the catchment area more accurately, the walking distance along the real road network is used to determine the catchment area.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517023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69344" y="3418833"/>
            <a:ext cx="9014604" cy="2797225"/>
          </a:xfrm>
        </p:spPr>
        <p:txBody>
          <a:bodyPr/>
          <a:lstStyle/>
          <a:p>
            <a:r>
              <a:rPr lang="en-US" altLang="zh-CN" sz="1800" dirty="0">
                <a:cs typeface="Helvetica" panose="020B0604020202020204" pitchFamily="34" charset="0"/>
              </a:rPr>
              <a:t>According to the review, this study will focus on three points to deal with the problems existing in the previous studies.</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1. Reconstruct indicators to improve the index system.</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2. Select the effective indicators for explaining transit ridership in a small sample case.</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3. Identify the global/local indicators in the estimation of the spatial regression.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organization of this study.</a:t>
            </a:r>
          </a:p>
          <a:p>
            <a:endParaRPr lang="en-US" altLang="zh-CN" sz="1800" dirty="0"/>
          </a:p>
          <a:p>
            <a:r>
              <a:rPr lang="en-US" altLang="zh-CN" sz="1800" dirty="0"/>
              <a:t>It is constructed by 5 parts, constructing the indicator system, determining the catchment area, selecting the valid indicators, estimating the model, and drawing the conclusion.</a:t>
            </a:r>
          </a:p>
          <a:p>
            <a:endParaRPr lang="en-US" altLang="zh-CN" sz="1800" dirty="0"/>
          </a:p>
          <a:p>
            <a:r>
              <a:rPr lang="en-US" altLang="zh-CN" sz="1800" dirty="0"/>
              <a:t>The parts marked with yellow blocks are the key points in this study.</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48</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34963"/>
            <a:ext cx="3195637" cy="2397125"/>
          </a:xfrm>
        </p:spPr>
      </p:sp>
      <p:sp>
        <p:nvSpPr>
          <p:cNvPr id="3" name="备注占位符 2"/>
          <p:cNvSpPr>
            <a:spLocks noGrp="1"/>
          </p:cNvSpPr>
          <p:nvPr>
            <p:ph type="body" idx="1"/>
          </p:nvPr>
        </p:nvSpPr>
        <p:spPr>
          <a:xfrm>
            <a:off x="1023462" y="3283684"/>
            <a:ext cx="8187690" cy="2866950"/>
          </a:xfrm>
        </p:spPr>
        <p:txBody>
          <a:bodyPr/>
          <a:lstStyle/>
          <a:p>
            <a:pPr defTabSz="954750">
              <a:defRPr/>
            </a:pPr>
            <a:r>
              <a:rPr lang="en-US" altLang="zh-CN" sz="1800" dirty="0"/>
              <a:t>The introduction of the indicator system.</a:t>
            </a:r>
          </a:p>
          <a:p>
            <a:pPr defTabSz="954750">
              <a:defRPr/>
            </a:pPr>
            <a:endParaRPr lang="en-US" altLang="zh-CN" sz="1800" dirty="0"/>
          </a:p>
          <a:p>
            <a:pPr defTabSz="954750">
              <a:defRPr/>
            </a:pPr>
            <a:r>
              <a:rPr lang="en-US" altLang="zh-CN" sz="1800" dirty="0"/>
              <a:t>In this study, the dependent variable is the average daily transit ridership. </a:t>
            </a:r>
          </a:p>
          <a:p>
            <a:pPr defTabSz="954750">
              <a:defRPr/>
            </a:pPr>
            <a:endParaRPr lang="en-US" altLang="zh-CN" sz="1800" dirty="0"/>
          </a:p>
          <a:p>
            <a:pPr defTabSz="954750">
              <a:defRPr/>
            </a:pPr>
            <a:r>
              <a:rPr lang="en-US" altLang="zh-CN" sz="1800" dirty="0"/>
              <a:t>The candidate independent variables are summarized into 3 categories: 1. built environment; 2. transportation accessibility; 3. demographic and socioeconomic environment.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49</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Is there any way to deal with this congestion problem?</a:t>
            </a:r>
          </a:p>
          <a:p>
            <a:endParaRPr lang="en-US" altLang="zh-CN" sz="1800" dirty="0"/>
          </a:p>
          <a:p>
            <a:r>
              <a:rPr lang="en-US" altLang="zh-CN" sz="1800" dirty="0"/>
              <a:t>The rail transit seems to be a good choice, since it has the features of large capacity, high speed, and punctuality. Because of these advantages, rail transit now is playing a more and more important role in the urban transportation system</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2117372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69344" y="3418833"/>
            <a:ext cx="9049110" cy="2905767"/>
          </a:xfrm>
        </p:spPr>
        <p:txBody>
          <a:bodyPr/>
          <a:lstStyle/>
          <a:p>
            <a:r>
              <a:rPr lang="en-US" altLang="zh-CN" sz="1800" dirty="0"/>
              <a:t>Then I will introduce some of the indicators in details.</a:t>
            </a:r>
          </a:p>
          <a:p>
            <a:endParaRPr lang="en-US" altLang="zh-CN" sz="1800" dirty="0"/>
          </a:p>
          <a:p>
            <a:r>
              <a:rPr lang="en-US" altLang="zh-CN" sz="1800" dirty="0"/>
              <a:t>First one is the indicator of land-use aggregation.</a:t>
            </a:r>
          </a:p>
          <a:p>
            <a:endParaRPr lang="en-US" altLang="zh-CN" sz="1800" dirty="0"/>
          </a:p>
          <a:p>
            <a:r>
              <a:rPr lang="en-US" altLang="zh-CN" sz="1800" dirty="0"/>
              <a:t>This indicator is used to describe the variety of land use. </a:t>
            </a:r>
          </a:p>
          <a:p>
            <a:endParaRPr lang="en-US" altLang="zh-CN" sz="1800" dirty="0"/>
          </a:p>
          <a:p>
            <a:pPr defTabSz="914324">
              <a:defRPr/>
            </a:pPr>
            <a:r>
              <a:rPr lang="en-US" altLang="zh-CN" sz="1800" dirty="0"/>
              <a:t>The land use aggregation ranges from 0 to 1. A higher variety of land use infers </a:t>
            </a:r>
            <a:r>
              <a:rPr lang="en-US" altLang="zh-CN" sz="1800" dirty="0">
                <a:cs typeface="Helvetica" panose="020B0604020202020204" pitchFamily="34" charset="0"/>
              </a:rPr>
              <a:t>much daily activity can be finished within the catchment area, it is supposed to lead a reduction in transit ridership.</a:t>
            </a:r>
            <a:r>
              <a:rPr lang="zh-CN" altLang="en-US" sz="1800" dirty="0">
                <a:cs typeface="Helvetica" panose="020B0604020202020204" pitchFamily="34" charset="0"/>
              </a:rPr>
              <a:t> </a:t>
            </a:r>
            <a:r>
              <a:rPr lang="en-US" altLang="zh-CN" sz="1800" dirty="0"/>
              <a:t>On the contrary, a lower variety of land use is thought to raise the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50</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9888"/>
            <a:ext cx="3195637" cy="2397125"/>
          </a:xfrm>
        </p:spPr>
      </p:sp>
      <p:sp>
        <p:nvSpPr>
          <p:cNvPr id="3" name="备注占位符 2"/>
          <p:cNvSpPr>
            <a:spLocks noGrp="1"/>
          </p:cNvSpPr>
          <p:nvPr>
            <p:ph type="body" idx="1"/>
          </p:nvPr>
        </p:nvSpPr>
        <p:spPr>
          <a:xfrm>
            <a:off x="577971" y="3185919"/>
            <a:ext cx="9118120" cy="3189002"/>
          </a:xfrm>
        </p:spPr>
        <p:txBody>
          <a:bodyPr/>
          <a:lstStyle/>
          <a:p>
            <a:r>
              <a:rPr lang="en-US" altLang="zh-CN" sz="1600" dirty="0"/>
              <a:t>Another one is about the bus system.</a:t>
            </a:r>
          </a:p>
          <a:p>
            <a:endParaRPr lang="en-US" altLang="zh-CN" sz="1600" dirty="0"/>
          </a:p>
          <a:p>
            <a:r>
              <a:rPr lang="en-US" altLang="zh-CN" sz="1600" dirty="0"/>
              <a:t>In this study, the indicator of bus system is considered from two aspects.</a:t>
            </a:r>
          </a:p>
          <a:p>
            <a:endParaRPr lang="en-US" altLang="zh-CN" sz="1600" dirty="0"/>
          </a:p>
          <a:p>
            <a:pPr defTabSz="914324">
              <a:defRPr/>
            </a:pPr>
            <a:r>
              <a:rPr lang="en-US" altLang="zh-CN" sz="1600" dirty="0"/>
              <a:t>As shown in the figure, bus is supposed to have double effects on the rail transit, one is sharing passengers from rail transit, another one is bringing passengers to rail transit. </a:t>
            </a:r>
          </a:p>
          <a:p>
            <a:pPr defTabSz="914324">
              <a:defRPr/>
            </a:pPr>
            <a:endParaRPr lang="en-US" altLang="zh-CN" sz="1600" dirty="0"/>
          </a:p>
          <a:p>
            <a:r>
              <a:rPr lang="en-US" altLang="zh-CN" sz="1600" dirty="0"/>
              <a:t>The indicator of bus capacity represent the ability of sharing </a:t>
            </a:r>
            <a:r>
              <a:rPr lang="en-US" altLang="zh-CN" sz="1600" dirty="0">
                <a:cs typeface="Helvetica" panose="020B0604020202020204" pitchFamily="34" charset="0"/>
              </a:rPr>
              <a:t>passengers from rail transit, which is supposed to have negative effect on rail transit ridership.</a:t>
            </a:r>
          </a:p>
          <a:p>
            <a:pPr defTabSz="914324">
              <a:defRPr/>
            </a:pPr>
            <a:endParaRPr lang="en-US" altLang="zh-CN" sz="1600" dirty="0"/>
          </a:p>
          <a:p>
            <a:r>
              <a:rPr lang="en-US" altLang="zh-CN" sz="1600" dirty="0"/>
              <a:t>The indicator of bus accessibility represent the ability of bringing </a:t>
            </a:r>
            <a:r>
              <a:rPr lang="en-US" altLang="zh-CN" sz="1600" dirty="0">
                <a:cs typeface="Helvetica" panose="020B0604020202020204" pitchFamily="34" charset="0"/>
              </a:rPr>
              <a:t>passengers to rail transit, which is supposed to have positive effect on the rail transit ridership.</a:t>
            </a:r>
            <a:endParaRPr lang="en-US" altLang="zh-CN"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51</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38188"/>
            <a:ext cx="3195637" cy="2397125"/>
          </a:xfrm>
        </p:spPr>
      </p:sp>
      <p:sp>
        <p:nvSpPr>
          <p:cNvPr id="3" name="备注占位符 2"/>
          <p:cNvSpPr>
            <a:spLocks noGrp="1"/>
          </p:cNvSpPr>
          <p:nvPr>
            <p:ph type="body" idx="1"/>
          </p:nvPr>
        </p:nvSpPr>
        <p:spPr>
          <a:xfrm>
            <a:off x="637332" y="3806139"/>
            <a:ext cx="8902459" cy="1854543"/>
          </a:xfrm>
        </p:spPr>
        <p:txBody>
          <a:bodyPr/>
          <a:lstStyle/>
          <a:p>
            <a:r>
              <a:rPr lang="en-US" altLang="zh-CN" sz="1800" dirty="0"/>
              <a:t>As to the catchment area, according to the previous studies, and the subway survey report of Fukuoka, this study uses the 800 meters real walking distance.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catchment area is depicted as shown in this figure. </a:t>
            </a:r>
          </a:p>
          <a:p>
            <a:endParaRPr lang="en-US" altLang="zh-CN" sz="1800" dirty="0"/>
          </a:p>
          <a:p>
            <a:r>
              <a:rPr lang="en-US" altLang="zh-CN" sz="1800" dirty="0"/>
              <a:t>Any point on the boundary between two stations has the equivalent distance to both the stations.</a:t>
            </a:r>
          </a:p>
          <a:p>
            <a:pPr defTabSz="914324">
              <a:defRPr/>
            </a:pPr>
            <a:endParaRPr lang="en-US" altLang="zh-CN" sz="1800" dirty="0">
              <a:cs typeface="Helvetica" panose="020B0604020202020204" pitchFamily="34" charset="0"/>
            </a:endParaRPr>
          </a:p>
          <a:p>
            <a:pPr defTabSz="914324">
              <a:defRPr/>
            </a:pPr>
            <a:r>
              <a:rPr lang="en-US" altLang="zh-CN" sz="1800" dirty="0">
                <a:cs typeface="Helvetica" panose="020B0604020202020204" pitchFamily="34" charset="0"/>
              </a:rPr>
              <a:t>Here, there is a river between the two stations that the river separated the road network. As a result, the two catchment areas are split along this river.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1075" y="496888"/>
            <a:ext cx="3192463" cy="2395537"/>
          </a:xfrm>
        </p:spPr>
      </p:sp>
      <p:sp>
        <p:nvSpPr>
          <p:cNvPr id="3" name="备注占位符 2"/>
          <p:cNvSpPr>
            <a:spLocks noGrp="1"/>
          </p:cNvSpPr>
          <p:nvPr>
            <p:ph type="body" idx="1"/>
          </p:nvPr>
        </p:nvSpPr>
        <p:spPr>
          <a:xfrm>
            <a:off x="1023462" y="3123864"/>
            <a:ext cx="8140203" cy="3188445"/>
          </a:xfrm>
        </p:spPr>
        <p:txBody>
          <a:bodyPr/>
          <a:lstStyle/>
          <a:p>
            <a:pPr defTabSz="954750">
              <a:defRPr/>
            </a:pPr>
            <a:r>
              <a:rPr lang="en-US" altLang="zh-CN" sz="1800" dirty="0"/>
              <a:t>This part is identifying the valid factors in the small sample case.</a:t>
            </a:r>
          </a:p>
          <a:p>
            <a:pPr defTabSz="954750">
              <a:defRPr/>
            </a:pPr>
            <a:endParaRPr lang="en-US" altLang="zh-CN" sz="1800" dirty="0"/>
          </a:p>
          <a:p>
            <a:pPr defTabSz="954750">
              <a:defRPr/>
            </a:pPr>
            <a:r>
              <a:rPr lang="en-US" altLang="zh-CN" sz="1800" dirty="0"/>
              <a:t>This is the flowchart of screening valid factors. The identification is conducted by two steps.</a:t>
            </a:r>
          </a:p>
          <a:p>
            <a:pPr defTabSz="954750">
              <a:defRPr/>
            </a:pPr>
            <a:endParaRPr lang="en-US" altLang="zh-CN" sz="1800" dirty="0"/>
          </a:p>
          <a:p>
            <a:pPr defTabSz="954750">
              <a:defRPr/>
            </a:pPr>
            <a:r>
              <a:rPr lang="en-US" altLang="zh-CN" sz="1800" dirty="0"/>
              <a:t>The first step is to identify the valid variables, using the judgement of multicollinearity, validity, and stability. </a:t>
            </a:r>
          </a:p>
          <a:p>
            <a:pPr defTabSz="954750">
              <a:defRPr/>
            </a:pPr>
            <a:endParaRPr lang="en-US" altLang="zh-CN" sz="1800" dirty="0"/>
          </a:p>
          <a:p>
            <a:pPr defTabSz="954750">
              <a:defRPr/>
            </a:pPr>
            <a:r>
              <a:rPr lang="en-US" altLang="zh-CN" sz="1800" dirty="0"/>
              <a:t>In the second step, the linear regression is conducted to select an optimal combination of valid explanatory variables.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0713"/>
            <a:ext cx="3195637" cy="2397125"/>
          </a:xfrm>
        </p:spPr>
      </p:sp>
      <p:sp>
        <p:nvSpPr>
          <p:cNvPr id="3" name="备注占位符 2"/>
          <p:cNvSpPr>
            <a:spLocks noGrp="1"/>
          </p:cNvSpPr>
          <p:nvPr>
            <p:ph type="body" idx="1"/>
          </p:nvPr>
        </p:nvSpPr>
        <p:spPr>
          <a:xfrm>
            <a:off x="1023461" y="3419426"/>
            <a:ext cx="8187690" cy="2927400"/>
          </a:xfrm>
        </p:spPr>
        <p:txBody>
          <a:bodyPr/>
          <a:lstStyle/>
          <a:p>
            <a:pPr defTabSz="954750">
              <a:defRPr/>
            </a:pPr>
            <a:r>
              <a:rPr lang="en-US" altLang="zh-CN" sz="1800" dirty="0"/>
              <a:t>Now we have got the valid explanatory variables. </a:t>
            </a:r>
          </a:p>
          <a:p>
            <a:pPr defTabSz="954750">
              <a:defRPr/>
            </a:pPr>
            <a:endParaRPr lang="en-US" altLang="zh-CN" sz="1800" dirty="0"/>
          </a:p>
          <a:p>
            <a:pPr defTabSz="954750">
              <a:defRPr/>
            </a:pPr>
            <a:r>
              <a:rPr lang="en-US" altLang="zh-CN" sz="1800" dirty="0"/>
              <a:t>Before estimating the model, we should determine whether the indicator is a local or global indicator. </a:t>
            </a:r>
          </a:p>
          <a:p>
            <a:pPr defTabSz="954750">
              <a:defRPr/>
            </a:pPr>
            <a:endParaRPr lang="en-US" altLang="zh-CN" sz="1800" dirty="0"/>
          </a:p>
          <a:p>
            <a:pPr defTabSz="954750">
              <a:defRPr/>
            </a:pPr>
            <a:r>
              <a:rPr lang="en-US" altLang="zh-CN" sz="1800" dirty="0"/>
              <a:t>This procedure is conducted by using Moran’s index to examine if the variable is spatial autocorrelation or not. </a:t>
            </a:r>
          </a:p>
          <a:p>
            <a:pPr defTabSz="954750">
              <a:defRPr/>
            </a:pPr>
            <a:endParaRPr lang="en-US" altLang="zh-CN" sz="1800" dirty="0"/>
          </a:p>
          <a:p>
            <a:pPr defTabSz="954750">
              <a:defRPr/>
            </a:pPr>
            <a:r>
              <a:rPr lang="en-US" altLang="zh-CN" sz="1800" dirty="0"/>
              <a:t>As the result, the indicators of clustered pattern are selected as the local variable, while the random pattern are judged as</a:t>
            </a:r>
            <a:r>
              <a:rPr lang="zh-CN" altLang="en-US" sz="1800" dirty="0"/>
              <a:t> </a:t>
            </a:r>
            <a:r>
              <a:rPr lang="en-US" altLang="zh-CN" sz="1800" dirty="0"/>
              <a:t>the</a:t>
            </a:r>
            <a:r>
              <a:rPr lang="zh-CN" altLang="en-US" sz="1800" dirty="0"/>
              <a:t> </a:t>
            </a:r>
            <a:r>
              <a:rPr lang="en-US" altLang="zh-CN" sz="1800" dirty="0"/>
              <a:t>global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490538"/>
            <a:ext cx="3195637" cy="2397125"/>
          </a:xfrm>
        </p:spPr>
      </p:sp>
      <p:sp>
        <p:nvSpPr>
          <p:cNvPr id="3" name="备注占位符 2"/>
          <p:cNvSpPr>
            <a:spLocks noGrp="1"/>
          </p:cNvSpPr>
          <p:nvPr>
            <p:ph type="body" idx="1"/>
          </p:nvPr>
        </p:nvSpPr>
        <p:spPr>
          <a:xfrm>
            <a:off x="629728" y="3062397"/>
            <a:ext cx="8919714" cy="3551128"/>
          </a:xfrm>
        </p:spPr>
        <p:txBody>
          <a:bodyPr/>
          <a:lstStyle/>
          <a:p>
            <a:r>
              <a:rPr lang="en-US" altLang="zh-CN" sz="1600" dirty="0"/>
              <a:t>This is the result of estimation. </a:t>
            </a:r>
          </a:p>
          <a:p>
            <a:endParaRPr lang="en-US" altLang="zh-CN" sz="1600" dirty="0"/>
          </a:p>
          <a:p>
            <a:r>
              <a:rPr lang="en-US" altLang="zh-CN" sz="1600" dirty="0"/>
              <a:t>As a result, the indicators of building area have a positive effect on the transit ridership. </a:t>
            </a:r>
          </a:p>
          <a:p>
            <a:endParaRPr lang="en-US" altLang="zh-CN" sz="1600" dirty="0"/>
          </a:p>
          <a:p>
            <a:r>
              <a:rPr lang="en-US" altLang="zh-CN" sz="1600" dirty="0"/>
              <a:t>The indicator of land-use aggregation shows land use variety can lead to decrease in transit ridership. </a:t>
            </a:r>
          </a:p>
          <a:p>
            <a:endParaRPr lang="en-US" altLang="zh-CN" sz="1600" dirty="0"/>
          </a:p>
          <a:p>
            <a:r>
              <a:rPr lang="en-US" altLang="zh-CN" sz="1600" dirty="0"/>
              <a:t>As the expectation, the indicator of bus capacity has a negative effect on the subway ridership, and the bus accessibility has a positive effect.</a:t>
            </a:r>
          </a:p>
          <a:p>
            <a:endParaRPr lang="en-US" altLang="zh-CN" sz="1600" dirty="0"/>
          </a:p>
          <a:p>
            <a:r>
              <a:rPr lang="en-US" altLang="zh-CN" sz="1600" dirty="0"/>
              <a:t>The factor of resident/job balance and tenant proportion tells that working people and tenants are more willing to use subway.</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55650"/>
            <a:ext cx="3195637" cy="2397125"/>
          </a:xfrm>
        </p:spPr>
      </p:sp>
      <p:sp>
        <p:nvSpPr>
          <p:cNvPr id="3" name="备注占位符 2"/>
          <p:cNvSpPr>
            <a:spLocks noGrp="1"/>
          </p:cNvSpPr>
          <p:nvPr>
            <p:ph type="body" idx="1"/>
          </p:nvPr>
        </p:nvSpPr>
        <p:spPr>
          <a:xfrm>
            <a:off x="1023462" y="3379504"/>
            <a:ext cx="8187690" cy="2797225"/>
          </a:xfrm>
        </p:spPr>
        <p:txBody>
          <a:bodyPr/>
          <a:lstStyle/>
          <a:p>
            <a:pPr defTabSz="914324"/>
            <a:r>
              <a:rPr lang="en-US" altLang="zh-CN" sz="1800" kern="100" dirty="0">
                <a:cs typeface="Helvetica" panose="020B0604020202020204" pitchFamily="34" charset="0"/>
              </a:rPr>
              <a:t>The main achievements of this study can be summarized as following</a:t>
            </a:r>
          </a:p>
          <a:p>
            <a:pPr defTabSz="914324"/>
            <a:endParaRPr lang="en-US" altLang="zh-CN" sz="1800" kern="100" dirty="0">
              <a:cs typeface="Helvetica" panose="020B0604020202020204" pitchFamily="34" charset="0"/>
            </a:endParaRPr>
          </a:p>
          <a:p>
            <a:pPr marL="228582" indent="-228582" defTabSz="914324">
              <a:buFontTx/>
              <a:buAutoNum type="arabicPeriod"/>
            </a:pPr>
            <a:r>
              <a:rPr lang="en-US" altLang="zh-CN" sz="1800" kern="100" dirty="0">
                <a:cs typeface="Helvetica" panose="020B0604020202020204" pitchFamily="34" charset="0"/>
              </a:rPr>
              <a:t>This study reorganized the indicator system. </a:t>
            </a:r>
          </a:p>
          <a:p>
            <a:pPr marL="228582" indent="-228582" defTabSz="914324">
              <a:buFontTx/>
              <a:buAutoNum type="arabicPeriod"/>
            </a:pPr>
            <a:endParaRPr lang="en-US" altLang="zh-CN" sz="1800" kern="100" dirty="0">
              <a:cs typeface="Helvetica" panose="020B0604020202020204" pitchFamily="34" charset="0"/>
            </a:endParaRPr>
          </a:p>
          <a:p>
            <a:pPr marL="228582" indent="-228582" defTabSz="914324">
              <a:buFontTx/>
              <a:buAutoNum type="arabicPeriod"/>
            </a:pPr>
            <a:r>
              <a:rPr lang="en-US" altLang="zh-CN" sz="1800" dirty="0">
                <a:cs typeface="Helvetica" panose="020B0604020202020204" pitchFamily="34" charset="0"/>
              </a:rPr>
              <a:t>To </a:t>
            </a:r>
            <a:r>
              <a:rPr lang="zh-CN" altLang="en-US" sz="1800" dirty="0">
                <a:cs typeface="Helvetica" panose="020B0604020202020204" pitchFamily="34" charset="0"/>
              </a:rPr>
              <a:t>reduce the </a:t>
            </a:r>
            <a:r>
              <a:rPr lang="en-US" altLang="zh-CN" sz="1800" dirty="0">
                <a:cs typeface="Helvetica" panose="020B0604020202020204" pitchFamily="34" charset="0"/>
              </a:rPr>
              <a:t>first and second type of statistical error</a:t>
            </a:r>
            <a:r>
              <a:rPr lang="zh-CN" altLang="en-US" sz="1800" dirty="0">
                <a:cs typeface="Helvetica" panose="020B0604020202020204" pitchFamily="34" charset="0"/>
              </a:rPr>
              <a:t> in small samples </a:t>
            </a:r>
            <a:r>
              <a:rPr lang="en-US" altLang="zh-CN" sz="1800" dirty="0">
                <a:cs typeface="Helvetica" panose="020B0604020202020204" pitchFamily="34" charset="0"/>
              </a:rPr>
              <a:t>case</a:t>
            </a:r>
            <a:r>
              <a:rPr lang="zh-CN" altLang="en-US" sz="1800" dirty="0">
                <a:cs typeface="Helvetica" panose="020B0604020202020204" pitchFamily="34" charset="0"/>
              </a:rPr>
              <a:t>, </a:t>
            </a:r>
            <a:r>
              <a:rPr lang="en-US" altLang="zh-CN" sz="1800" dirty="0">
                <a:cs typeface="Helvetica" panose="020B0604020202020204" pitchFamily="34" charset="0"/>
              </a:rPr>
              <a:t>this study </a:t>
            </a:r>
            <a:r>
              <a:rPr lang="zh-CN" altLang="en-US" sz="1800" dirty="0">
                <a:cs typeface="Helvetica" panose="020B0604020202020204" pitchFamily="34" charset="0"/>
              </a:rPr>
              <a:t>use</a:t>
            </a:r>
            <a:r>
              <a:rPr lang="en-US" altLang="zh-CN" sz="1800" dirty="0">
                <a:cs typeface="Helvetica" panose="020B0604020202020204" pitchFamily="34" charset="0"/>
              </a:rPr>
              <a:t>d</a:t>
            </a:r>
            <a:r>
              <a:rPr lang="zh-CN" altLang="en-US" sz="1800" dirty="0">
                <a:cs typeface="Helvetica" panose="020B0604020202020204" pitchFamily="34" charset="0"/>
              </a:rPr>
              <a:t> exploratory regression to screen effective indicators</a:t>
            </a:r>
            <a:r>
              <a:rPr lang="en-US" altLang="zh-CN" sz="1800" dirty="0">
                <a:cs typeface="Helvetica" panose="020B0604020202020204" pitchFamily="34" charset="0"/>
              </a:rPr>
              <a:t>.</a:t>
            </a:r>
          </a:p>
          <a:p>
            <a:pPr marL="228582" indent="-228582" defTabSz="914324">
              <a:buFontTx/>
              <a:buAutoNum type="arabicPeriod"/>
            </a:pPr>
            <a:endParaRPr lang="en-US" altLang="zh-CN" sz="1800" dirty="0">
              <a:cs typeface="Helvetica" panose="020B0604020202020204" pitchFamily="34" charset="0"/>
            </a:endParaRPr>
          </a:p>
          <a:p>
            <a:pPr marL="228582" indent="-228582" defTabSz="914324">
              <a:buFontTx/>
              <a:buAutoNum type="arabicPeriod"/>
            </a:pPr>
            <a:r>
              <a:rPr lang="en-US" altLang="zh-CN" sz="1800" dirty="0">
                <a:cs typeface="Helvetica" panose="020B0604020202020204" pitchFamily="34" charset="0"/>
              </a:rPr>
              <a:t>Identified</a:t>
            </a:r>
            <a:r>
              <a:rPr lang="zh-CN" altLang="en-US" sz="1800" dirty="0">
                <a:cs typeface="Helvetica" panose="020B0604020202020204" pitchFamily="34" charset="0"/>
              </a:rPr>
              <a:t> global/local indicator in </a:t>
            </a:r>
            <a:r>
              <a:rPr lang="en-US" altLang="zh-CN" sz="1800" dirty="0">
                <a:cs typeface="Helvetica" panose="020B0604020202020204" pitchFamily="34" charset="0"/>
              </a:rPr>
              <a:t>Mix Geographically Weighted Regression.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990734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Chapter 5, Impact of Land Use Types on Transit Ridership between Stations and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336032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6713"/>
            <a:ext cx="3195637" cy="2397125"/>
          </a:xfrm>
        </p:spPr>
      </p:sp>
      <p:sp>
        <p:nvSpPr>
          <p:cNvPr id="3" name="备注占位符 2"/>
          <p:cNvSpPr>
            <a:spLocks noGrp="1"/>
          </p:cNvSpPr>
          <p:nvPr>
            <p:ph type="body" idx="1"/>
          </p:nvPr>
        </p:nvSpPr>
        <p:spPr>
          <a:xfrm>
            <a:off x="491706" y="2941612"/>
            <a:ext cx="9195758" cy="3675088"/>
          </a:xfrm>
        </p:spPr>
        <p:txBody>
          <a:bodyPr/>
          <a:lstStyle/>
          <a:p>
            <a:pPr>
              <a:lnSpc>
                <a:spcPct val="150000"/>
              </a:lnSpc>
            </a:pPr>
            <a:r>
              <a:rPr lang="en-US" altLang="zh-CN" sz="1600" kern="100" dirty="0">
                <a:ea typeface="MS Mincho" panose="02020609040205080304" pitchFamily="49" charset="-128"/>
                <a:cs typeface="Helvetica" panose="020B0604020202020204" pitchFamily="34" charset="0"/>
              </a:rPr>
              <a:t>We know that the rail transit stations are in a network. The transit ridership is not only affected by the elements around the station, but also be affected by the other stations in the same network. </a:t>
            </a:r>
          </a:p>
          <a:p>
            <a:pPr>
              <a:lnSpc>
                <a:spcPct val="150000"/>
              </a:lnSpc>
            </a:pPr>
            <a:endParaRPr lang="en-US" altLang="zh-CN" sz="1600" kern="100" dirty="0">
              <a:ea typeface="MS Mincho" panose="02020609040205080304" pitchFamily="49" charset="-128"/>
              <a:cs typeface="Helvetica" panose="020B0604020202020204" pitchFamily="34" charset="0"/>
            </a:endParaRPr>
          </a:p>
          <a:p>
            <a:pPr>
              <a:lnSpc>
                <a:spcPct val="150000"/>
              </a:lnSpc>
            </a:pPr>
            <a:r>
              <a:rPr lang="en-US" altLang="zh-CN" sz="1600" kern="100" dirty="0">
                <a:ea typeface="MS Mincho" panose="02020609040205080304" pitchFamily="49" charset="-128"/>
                <a:cs typeface="Helvetica" panose="020B0604020202020204" pitchFamily="34" charset="0"/>
              </a:rPr>
              <a:t>On the other hand, because land use is one of the most important determinants on travel purpose. The variation in the land use of departure station is considered to have influence on the choice of travel destination.</a:t>
            </a:r>
          </a:p>
          <a:p>
            <a:pPr>
              <a:lnSpc>
                <a:spcPct val="150000"/>
              </a:lnSpc>
            </a:pPr>
            <a:endParaRPr lang="en-US" altLang="zh-CN" sz="1600" kern="100" dirty="0">
              <a:ea typeface="MS Mincho" panose="02020609040205080304" pitchFamily="49" charset="-128"/>
              <a:cs typeface="Helvetica" panose="020B0604020202020204" pitchFamily="34" charset="0"/>
            </a:endParaRPr>
          </a:p>
          <a:p>
            <a:pPr>
              <a:lnSpc>
                <a:spcPct val="150000"/>
              </a:lnSpc>
            </a:pPr>
            <a:r>
              <a:rPr lang="en-US" altLang="zh-CN" sz="1600" kern="100" dirty="0">
                <a:ea typeface="MS Mincho" panose="02020609040205080304" pitchFamily="49" charset="-128"/>
                <a:cs typeface="Helvetica" panose="020B0604020202020204" pitchFamily="34" charset="0"/>
              </a:rPr>
              <a:t>Therefore, the main purpose of this study I to </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explore the impact of land use on the choice of destination station.</a:t>
            </a:r>
            <a:endParaRPr lang="en-US" altLang="zh-CN" sz="1600" kern="100" dirty="0">
              <a:ea typeface="MS Mincho" panose="02020609040205080304" pitchFamily="49" charset="-128"/>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233701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Let’s take a look at Fukuoka, there is also some problems in the urban transit system. </a:t>
            </a:r>
          </a:p>
          <a:p>
            <a:endParaRPr lang="en-US" altLang="zh-CN" sz="1800" dirty="0"/>
          </a:p>
          <a:p>
            <a:r>
              <a:rPr lang="en-US" altLang="zh-CN" sz="1800" dirty="0"/>
              <a:t>One is the reduction in the share rate of public transit. As we can see from this chart, the share rate of rail transit tends to decrease in the future, while the share rate of private car keeps on increasing. It’s not a good phenomena.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I’d like to give a brief introduction for what I want to do in this study.</a:t>
            </a:r>
          </a:p>
          <a:p>
            <a:endParaRPr lang="en-US" altLang="zh-CN" sz="1800" dirty="0"/>
          </a:p>
          <a:p>
            <a:r>
              <a:rPr lang="en-US" altLang="zh-CN" sz="1800" dirty="0"/>
              <a:t>As shown in this slide, if the transit ridership increased in this station, the increased part will be transferred to the other stations in the network, Due to different travel purpose, this part of increased passengers will choose different stations as the destinations.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477086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57175"/>
            <a:ext cx="3195637" cy="2397125"/>
          </a:xfrm>
        </p:spPr>
      </p:sp>
      <p:sp>
        <p:nvSpPr>
          <p:cNvPr id="3" name="备注占位符 2"/>
          <p:cNvSpPr>
            <a:spLocks noGrp="1"/>
          </p:cNvSpPr>
          <p:nvPr>
            <p:ph type="body" idx="1"/>
          </p:nvPr>
        </p:nvSpPr>
        <p:spPr>
          <a:xfrm>
            <a:off x="457200" y="2927128"/>
            <a:ext cx="9282023" cy="3137243"/>
          </a:xfrm>
        </p:spPr>
        <p:txBody>
          <a:bodyPr/>
          <a:lstStyle/>
          <a:p>
            <a:pPr defTabSz="954750">
              <a:defRPr/>
            </a:pPr>
            <a:r>
              <a:rPr lang="en-US" altLang="zh-CN" sz="1600" dirty="0"/>
              <a:t>Then I will give a brief review to make clear the differences from previous studies. </a:t>
            </a:r>
          </a:p>
          <a:p>
            <a:pPr defTabSz="954750">
              <a:defRPr/>
            </a:pPr>
            <a:endParaRPr lang="en-US" altLang="zh-CN" sz="1600" dirty="0"/>
          </a:p>
          <a:p>
            <a:pPr defTabSz="954750">
              <a:defRPr/>
            </a:pPr>
            <a:r>
              <a:rPr lang="en-US" altLang="zh-CN" sz="1600" dirty="0"/>
              <a:t>For the research object, differ from station-level, the research object is not the passenger volume of a single station but the passenger flow between station and station. </a:t>
            </a:r>
          </a:p>
          <a:p>
            <a:pPr defTabSz="954750">
              <a:defRPr/>
            </a:pPr>
            <a:endParaRPr lang="en-US" altLang="zh-CN" sz="1600" dirty="0"/>
          </a:p>
          <a:p>
            <a:pPr defTabSz="954750">
              <a:defRPr/>
            </a:pPr>
            <a:r>
              <a:rPr lang="en-US" altLang="zh-CN" sz="1600" dirty="0"/>
              <a:t>Although some studies have paid attention to the station-to-station level, they just simply changed the research object to the passenger flow between station and station, but the functional relationship they examined is still the linear relationship.</a:t>
            </a:r>
          </a:p>
          <a:p>
            <a:pPr defTabSz="954750">
              <a:defRPr/>
            </a:pPr>
            <a:endParaRPr lang="en-US" altLang="zh-CN" sz="1600" dirty="0"/>
          </a:p>
          <a:p>
            <a:pPr defTabSz="954750">
              <a:defRPr/>
            </a:pPr>
            <a:r>
              <a:rPr lang="en-US" altLang="zh-CN" sz="1600" dirty="0"/>
              <a:t>This study uses the probability of choosing a specific station as the destination to describe the passenger flow between station and station.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1774042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92100"/>
            <a:ext cx="3195637" cy="2397125"/>
          </a:xfrm>
        </p:spPr>
      </p:sp>
      <p:sp>
        <p:nvSpPr>
          <p:cNvPr id="3" name="备注占位符 2"/>
          <p:cNvSpPr>
            <a:spLocks noGrp="1"/>
          </p:cNvSpPr>
          <p:nvPr>
            <p:ph type="body" idx="1"/>
          </p:nvPr>
        </p:nvSpPr>
        <p:spPr>
          <a:xfrm>
            <a:off x="534837" y="3145622"/>
            <a:ext cx="9213011" cy="2797225"/>
          </a:xfrm>
        </p:spPr>
        <p:txBody>
          <a:bodyPr/>
          <a:lstStyle/>
          <a:p>
            <a:pPr defTabSz="914324">
              <a:defRPr/>
            </a:pPr>
            <a:r>
              <a:rPr lang="en-US" altLang="zh-CN" sz="1600" dirty="0">
                <a:cs typeface="Helvetica" panose="020B0604020202020204" pitchFamily="34" charset="0"/>
              </a:rPr>
              <a:t>According to the review, this study will focus on 2 points to deal with the problems existing in the previous studies.</a:t>
            </a:r>
          </a:p>
          <a:p>
            <a:pPr defTabSz="914324">
              <a:defRPr/>
            </a:pPr>
            <a:endParaRPr lang="en-US" altLang="zh-CN" sz="1600" dirty="0"/>
          </a:p>
          <a:p>
            <a:pPr defTabSz="914324">
              <a:defRPr/>
            </a:pPr>
            <a:r>
              <a:rPr lang="en-US" altLang="zh-CN" sz="1600" dirty="0"/>
              <a:t>For the problem of how </a:t>
            </a:r>
            <a:r>
              <a:rPr lang="en-US" altLang="zh-CN" sz="1600" dirty="0">
                <a:cs typeface="Helvetica" panose="020B0604020202020204" pitchFamily="34" charset="0"/>
              </a:rPr>
              <a:t>to describe and define the passenger flow between station and station?</a:t>
            </a:r>
            <a:r>
              <a:rPr lang="zh-CN" altLang="en-US" sz="1600" dirty="0">
                <a:cs typeface="Helvetica" panose="020B0604020202020204" pitchFamily="34" charset="0"/>
              </a:rPr>
              <a:t>  </a:t>
            </a:r>
            <a:r>
              <a:rPr lang="en-US" altLang="zh-CN" sz="1600" dirty="0">
                <a:cs typeface="Helvetica" panose="020B0604020202020204" pitchFamily="34" charset="0"/>
              </a:rPr>
              <a:t>This studies describes it using the probability of choosing a specific station as the destination </a:t>
            </a:r>
          </a:p>
          <a:p>
            <a:pPr defTabSz="914324">
              <a:defRPr/>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For the second problem of how to establish the functional relationship between the passenger flow and land use? This study converts this issue to a binary choice problem, then use logistic regression to estimate the influence of land use on the choice of destination.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612324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This is the general flow of this study. It contains 5 main parts. Defining the research object. Establishing the indicator system. Building the model, then estimating the model. Finally drawing the conclusion. The key points of this study is marked with yellow blocks.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definition of the dependent variable. It is defined as the probability of choosing a specific destination station. I will use a simple example to explain it.</a:t>
            </a:r>
          </a:p>
          <a:p>
            <a:endParaRPr lang="en-US" altLang="zh-CN" sz="1800" dirty="0"/>
          </a:p>
          <a:p>
            <a:pPr defTabSz="914324">
              <a:defRPr/>
            </a:pPr>
            <a:r>
              <a:rPr lang="en-US" altLang="zh-CN" sz="1800" dirty="0">
                <a:cs typeface="Helvetica" panose="020B0604020202020204" pitchFamily="34" charset="0"/>
              </a:rPr>
              <a:t>If investigating the relationship between station a and station k, the passenger flow between station a and station k can be described as the following formula. The probability of choosing station k as the destination can be expressed as </a:t>
            </a:r>
            <a:r>
              <a:rPr lang="en-US" altLang="zh-CN" sz="1800" dirty="0" err="1">
                <a:cs typeface="Helvetica" panose="020B0604020202020204" pitchFamily="34" charset="0"/>
              </a:rPr>
              <a:t>pak.</a:t>
            </a:r>
            <a:r>
              <a:rPr lang="en-US" altLang="zh-CN" sz="1800" dirty="0">
                <a:cs typeface="Helvetica" panose="020B0604020202020204" pitchFamily="34" charset="0"/>
              </a:rPr>
              <a:t> This study supposes this probability should relate to the land use of both departure station a and destination station k.</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After defining the dependent variable, let’s take a look at the explanatory variables. The indicator system is constructed by two categories, the land-use, and impedance.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Now we have prepared the dependent and explanatory variables, we need a model to establish the functional relationship between them.</a:t>
            </a:r>
          </a:p>
          <a:p>
            <a:endParaRPr lang="en-US" altLang="zh-CN" sz="1800" dirty="0"/>
          </a:p>
          <a:p>
            <a:r>
              <a:rPr lang="en-US" altLang="zh-CN" sz="1800" dirty="0"/>
              <a:t>Because the dependent variable is the probability of getting off at a specific station, this issue can be viewed as a binary choice problem. This is the abstract function, it can be estimated using logistic regression model.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1075" y="404813"/>
            <a:ext cx="3192463" cy="2395537"/>
          </a:xfrm>
        </p:spPr>
      </p:sp>
      <p:sp>
        <p:nvSpPr>
          <p:cNvPr id="3" name="备注占位符 2"/>
          <p:cNvSpPr>
            <a:spLocks noGrp="1"/>
          </p:cNvSpPr>
          <p:nvPr>
            <p:ph type="body" idx="1"/>
          </p:nvPr>
        </p:nvSpPr>
        <p:spPr>
          <a:xfrm>
            <a:off x="1023462" y="3116909"/>
            <a:ext cx="8187690" cy="3352903"/>
          </a:xfrm>
        </p:spPr>
        <p:txBody>
          <a:bodyPr/>
          <a:lstStyle/>
          <a:p>
            <a:pPr defTabSz="954750">
              <a:defRPr/>
            </a:pPr>
            <a:r>
              <a:rPr lang="en-US" altLang="zh-CN" sz="1800" dirty="0"/>
              <a:t>Because what we want to know is how land use affect the choice of destination, here I select some typical stations as the destination to estimate this influence. </a:t>
            </a:r>
          </a:p>
          <a:p>
            <a:pPr defTabSz="954750">
              <a:defRPr/>
            </a:pPr>
            <a:endParaRPr lang="en-US" altLang="zh-CN" sz="1800" dirty="0"/>
          </a:p>
          <a:p>
            <a:pPr defTabSz="954750">
              <a:defRPr/>
            </a:pPr>
            <a:r>
              <a:rPr lang="en-US" altLang="zh-CN" sz="1800" dirty="0"/>
              <a:t>According to the classification in the chapter 3, we select 5 stations from 5 types respectively.</a:t>
            </a:r>
          </a:p>
          <a:p>
            <a:pPr defTabSz="954750">
              <a:defRPr/>
            </a:pPr>
            <a:endParaRPr lang="en-US" altLang="zh-CN" sz="1800" dirty="0"/>
          </a:p>
          <a:p>
            <a:pPr defTabSz="954750">
              <a:defRPr/>
            </a:pPr>
            <a:r>
              <a:rPr lang="en-US" altLang="zh-CN" sz="1800" dirty="0"/>
              <a:t>They are Tenjin station of downtown type, </a:t>
            </a:r>
            <a:r>
              <a:rPr lang="en-US" altLang="zh-CN" sz="1800" dirty="0" err="1"/>
              <a:t>Gofukumachi</a:t>
            </a:r>
            <a:r>
              <a:rPr lang="en-US" altLang="zh-CN" sz="1800" dirty="0"/>
              <a:t> station of office type, </a:t>
            </a:r>
            <a:r>
              <a:rPr lang="en-US" altLang="zh-CN" sz="1800" dirty="0" err="1"/>
              <a:t>Hakozakikyudaimae</a:t>
            </a:r>
            <a:r>
              <a:rPr lang="en-US" altLang="zh-CN" sz="1800" dirty="0"/>
              <a:t> station of education type, Fujisaki station of high-density residence type, </a:t>
            </a:r>
            <a:r>
              <a:rPr lang="en-US" altLang="zh-CN" sz="1800" dirty="0" err="1"/>
              <a:t>Kamo</a:t>
            </a:r>
            <a:r>
              <a:rPr lang="en-US" altLang="zh-CN" sz="1800" dirty="0"/>
              <a:t> station of medium-density residence type.</a:t>
            </a:r>
          </a:p>
          <a:p>
            <a:pPr defTabSz="954750">
              <a:defRPr/>
            </a:pPr>
            <a:endParaRPr lang="en-US" altLang="zh-CN" sz="1800" dirty="0"/>
          </a:p>
          <a:p>
            <a:pPr defTabSz="954750">
              <a:defRPr/>
            </a:pPr>
            <a:r>
              <a:rPr lang="en-US" altLang="zh-CN" sz="1800" dirty="0"/>
              <a:t>We can see the five stations have significant features in land use composition.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67</a:t>
            </a:fld>
            <a:endParaRPr lang="zh-CN" altLang="en-US"/>
          </a:p>
        </p:txBody>
      </p:sp>
    </p:spTree>
    <p:extLst>
      <p:ext uri="{BB962C8B-B14F-4D97-AF65-F5344CB8AC3E}">
        <p14:creationId xmlns:p14="http://schemas.microsoft.com/office/powerpoint/2010/main" val="3579821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sz="1800" dirty="0"/>
              <a:t>Now let’s check how the land use of departure station can influence the probability of choosing these 5 stations as the destination.</a:t>
            </a:r>
          </a:p>
          <a:p>
            <a:pPr defTabSz="914248">
              <a:defRPr/>
            </a:pPr>
            <a:endParaRPr lang="en-US" altLang="zh-CN" sz="1800" dirty="0"/>
          </a:p>
          <a:p>
            <a:pPr defTabSz="914248">
              <a:defRPr/>
            </a:pPr>
            <a:r>
              <a:rPr lang="en-US" altLang="zh-CN" sz="1800" dirty="0"/>
              <a:t>The solid square means the corresponding indicator of the departure stations can lead an increase in the probability of choosing this target station as the destination, while the hollow square represents a decrease in this probability.</a:t>
            </a:r>
            <a:endParaRPr lang="en-US" altLang="zh-CN" sz="1600" dirty="0">
              <a:latin typeface="Helvetica" panose="020B0604020202020204" pitchFamily="34" charset="0"/>
              <a:ea typeface="宋体" panose="02010600030101010101" pitchFamily="2" charset="-122"/>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68</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1950"/>
            <a:ext cx="3195637" cy="2397125"/>
          </a:xfrm>
        </p:spPr>
      </p:sp>
      <p:sp>
        <p:nvSpPr>
          <p:cNvPr id="3" name="备注占位符 2"/>
          <p:cNvSpPr>
            <a:spLocks noGrp="1"/>
          </p:cNvSpPr>
          <p:nvPr>
            <p:ph type="body" idx="1"/>
          </p:nvPr>
        </p:nvSpPr>
        <p:spPr>
          <a:xfrm>
            <a:off x="1023462" y="2969070"/>
            <a:ext cx="8187690" cy="3568564"/>
          </a:xfrm>
        </p:spPr>
        <p:txBody>
          <a:bodyPr/>
          <a:lstStyle/>
          <a:p>
            <a:pPr defTabSz="954750">
              <a:defRPr/>
            </a:pPr>
            <a:r>
              <a:rPr lang="en-US" altLang="zh-CN" sz="1600" dirty="0"/>
              <a:t>According to the result of estimation, we got some findings. They can be summarized as following: </a:t>
            </a:r>
          </a:p>
          <a:p>
            <a:pPr>
              <a:lnSpc>
                <a:spcPct val="150000"/>
              </a:lnSpc>
            </a:pPr>
            <a:r>
              <a:rPr lang="en-US" altLang="zh-CN" sz="1600" dirty="0">
                <a:ea typeface="MS Mincho" panose="02020609040205080304" pitchFamily="49" charset="-128"/>
                <a:cs typeface="Helvetica" panose="020B0604020202020204" pitchFamily="34" charset="0"/>
              </a:rPr>
              <a:t>1. Passengers are not inclined to choose a destination which has a similar land use type with that of the departure station.</a:t>
            </a:r>
          </a:p>
          <a:p>
            <a:pPr marL="342872" indent="-342872">
              <a:lnSpc>
                <a:spcPct val="150000"/>
              </a:lnSpc>
              <a:buFont typeface="+mj-lt"/>
              <a:buAutoNum type="arabicPeriod"/>
            </a:pPr>
            <a:endParaRPr lang="en-US" altLang="zh-CN" sz="1600" dirty="0">
              <a:ea typeface="MS Mincho" panose="02020609040205080304" pitchFamily="49" charset="-128"/>
              <a:cs typeface="Helvetica" panose="020B0604020202020204" pitchFamily="34" charset="0"/>
            </a:endParaRPr>
          </a:p>
          <a:p>
            <a:pPr>
              <a:lnSpc>
                <a:spcPct val="150000"/>
              </a:lnSpc>
            </a:pPr>
            <a:r>
              <a:rPr lang="en-US" altLang="zh-CN" sz="1600" dirty="0">
                <a:ea typeface="MS Mincho" panose="02020609040205080304" pitchFamily="49" charset="-128"/>
                <a:cs typeface="Helvetica" panose="020B0604020202020204" pitchFamily="34" charset="0"/>
              </a:rPr>
              <a:t>2. A station belongs to low-density residence type has a low probability being chosen as the destination no matter how the land use of departure station varies.</a:t>
            </a:r>
          </a:p>
          <a:p>
            <a:pPr marL="342872" indent="-342872">
              <a:lnSpc>
                <a:spcPct val="150000"/>
              </a:lnSpc>
              <a:buFont typeface="+mj-lt"/>
              <a:buAutoNum type="arabicPeriod"/>
            </a:pPr>
            <a:endParaRPr lang="en-US" altLang="zh-CN" sz="1600" dirty="0">
              <a:ea typeface="MS Mincho" panose="02020609040205080304" pitchFamily="49" charset="-128"/>
              <a:cs typeface="Helvetica" panose="020B0604020202020204" pitchFamily="34" charset="0"/>
            </a:endParaRPr>
          </a:p>
          <a:p>
            <a:pPr>
              <a:lnSpc>
                <a:spcPct val="150000"/>
              </a:lnSpc>
            </a:pPr>
            <a:r>
              <a:rPr lang="en-US" altLang="zh-CN" sz="1600" dirty="0">
                <a:ea typeface="MS Mincho" panose="02020609040205080304" pitchFamily="49" charset="-128"/>
                <a:cs typeface="Helvetica" panose="020B0604020202020204" pitchFamily="34" charset="0"/>
              </a:rPr>
              <a:t>3. For any type of stations, the increase in the education land use of the departure station can lead to an increase in the probability of choosing the target station as the destination.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69</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Another problem is the traffic congestion that we are now facing every day. We can see from this chart the average travel speed during the crowed time in Fukuoka now is at a very low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kern="100" dirty="0">
                <a:cs typeface="Helvetica" panose="020B0604020202020204" pitchFamily="34" charset="0"/>
              </a:rPr>
              <a:t>The summary for the main achievements.</a:t>
            </a:r>
          </a:p>
          <a:p>
            <a:pPr defTabSz="954750">
              <a:defRPr/>
            </a:pPr>
            <a:endParaRPr lang="en-US" altLang="zh-CN" sz="1800" kern="100" dirty="0">
              <a:cs typeface="Helvetica" panose="020B0604020202020204" pitchFamily="34" charset="0"/>
            </a:endParaRPr>
          </a:p>
          <a:p>
            <a:pPr defTabSz="954750">
              <a:defRPr/>
            </a:pPr>
            <a:r>
              <a:rPr lang="en-US" altLang="zh-CN" sz="1800" kern="100" dirty="0">
                <a:cs typeface="Helvetica" panose="020B0604020202020204" pitchFamily="34" charset="0"/>
              </a:rPr>
              <a:t>First one, this study described the passenger flow using the probability of choosing a specific destination station.</a:t>
            </a:r>
          </a:p>
          <a:p>
            <a:pPr defTabSz="954750">
              <a:defRPr/>
            </a:pPr>
            <a:endParaRPr lang="en-US" altLang="zh-CN" sz="1800" kern="100" dirty="0">
              <a:cs typeface="Helvetica" panose="020B0604020202020204" pitchFamily="34" charset="0"/>
            </a:endParaRPr>
          </a:p>
          <a:p>
            <a:pPr defTabSz="954750">
              <a:defRPr/>
            </a:pPr>
            <a:r>
              <a:rPr lang="en-US" altLang="zh-CN" sz="1800" dirty="0">
                <a:cs typeface="Helvetica" panose="020B0604020202020204" pitchFamily="34" charset="0"/>
              </a:rPr>
              <a:t>Secondly, converted this issue into a binary choice question, then estimated the influence of land use on the choice of destination using logistic regression model.</a:t>
            </a:r>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70</a:t>
            </a:fld>
            <a:endParaRPr lang="zh-CN" altLang="en-US"/>
          </a:p>
        </p:txBody>
      </p:sp>
    </p:spTree>
    <p:extLst>
      <p:ext uri="{BB962C8B-B14F-4D97-AF65-F5344CB8AC3E}">
        <p14:creationId xmlns:p14="http://schemas.microsoft.com/office/powerpoint/2010/main" val="2275397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contents of chapter 5. Finally, chapter 6, the conclusion.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71</a:t>
            </a:fld>
            <a:endParaRPr lang="zh-CN" altLang="en-US"/>
          </a:p>
        </p:txBody>
      </p:sp>
    </p:spTree>
    <p:extLst>
      <p:ext uri="{BB962C8B-B14F-4D97-AF65-F5344CB8AC3E}">
        <p14:creationId xmlns:p14="http://schemas.microsoft.com/office/powerpoint/2010/main" val="3072705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Centering the main purpose of exploring the determinants on the utilization of rail transit, this research focused on 3 subtopics, walking duration to rail transit stations, transit ridership of single station, passenger flow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72</a:t>
            </a:fld>
            <a:endParaRPr lang="zh-CN" altLang="en-US"/>
          </a:p>
        </p:txBody>
      </p:sp>
    </p:spTree>
    <p:extLst>
      <p:ext uri="{BB962C8B-B14F-4D97-AF65-F5344CB8AC3E}">
        <p14:creationId xmlns:p14="http://schemas.microsoft.com/office/powerpoint/2010/main" val="3470887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0713"/>
            <a:ext cx="3195637" cy="2397125"/>
          </a:xfrm>
        </p:spPr>
      </p:sp>
      <p:sp>
        <p:nvSpPr>
          <p:cNvPr id="3" name="备注占位符 2"/>
          <p:cNvSpPr>
            <a:spLocks noGrp="1"/>
          </p:cNvSpPr>
          <p:nvPr>
            <p:ph type="body" idx="1"/>
          </p:nvPr>
        </p:nvSpPr>
        <p:spPr/>
        <p:txBody>
          <a:bodyPr/>
          <a:lstStyle/>
          <a:p>
            <a:pPr defTabSz="914324">
              <a:defRPr/>
            </a:pPr>
            <a:r>
              <a:rPr lang="en-US" altLang="zh-CN" sz="1800" dirty="0"/>
              <a:t>In the topic of walking duration to transit stations, </a:t>
            </a:r>
          </a:p>
          <a:p>
            <a:pPr defTabSz="914324">
              <a:defRPr/>
            </a:pPr>
            <a:endParaRPr lang="en-US" altLang="zh-CN" sz="1800" dirty="0"/>
          </a:p>
          <a:p>
            <a:pPr defTabSz="914324">
              <a:defRPr/>
            </a:pPr>
            <a:r>
              <a:rPr lang="en-US" altLang="zh-CN" sz="1800" dirty="0"/>
              <a:t>This research described passengers' walking duration preferences by examining the probability of certainly accepting a given threshold of walking duration to transit stations; </a:t>
            </a:r>
          </a:p>
          <a:p>
            <a:pPr defTabSz="914324">
              <a:defRPr/>
            </a:pPr>
            <a:endParaRPr lang="en-US" altLang="zh-CN" sz="1800" dirty="0"/>
          </a:p>
          <a:p>
            <a:pPr defTabSz="914324">
              <a:defRPr/>
            </a:pPr>
            <a:r>
              <a:rPr lang="en-US" altLang="zh-CN" sz="1800" dirty="0"/>
              <a:t>Then </a:t>
            </a:r>
            <a:r>
              <a:rPr lang="en-US" altLang="zh-CN" sz="1800" dirty="0">
                <a:cs typeface="Helvetica" panose="020B0604020202020204" pitchFamily="34" charset="0"/>
              </a:rPr>
              <a:t>the preference of walking duration was predicted, and the results are evaluated in both individual and group.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5271382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27013"/>
            <a:ext cx="3195637" cy="2397125"/>
          </a:xfrm>
        </p:spPr>
      </p:sp>
      <p:sp>
        <p:nvSpPr>
          <p:cNvPr id="3" name="备注占位符 2"/>
          <p:cNvSpPr>
            <a:spLocks noGrp="1"/>
          </p:cNvSpPr>
          <p:nvPr>
            <p:ph type="body" idx="1"/>
          </p:nvPr>
        </p:nvSpPr>
        <p:spPr>
          <a:xfrm>
            <a:off x="596901" y="2944379"/>
            <a:ext cx="8864599" cy="3596216"/>
          </a:xfrm>
        </p:spPr>
        <p:txBody>
          <a:bodyPr/>
          <a:lstStyle/>
          <a:p>
            <a:pPr>
              <a:lnSpc>
                <a:spcPct val="150000"/>
              </a:lnSpc>
            </a:pPr>
            <a:r>
              <a:rPr lang="en-US" altLang="zh-CN" sz="1600" dirty="0"/>
              <a:t>In the topic of </a:t>
            </a:r>
            <a:r>
              <a:rPr lang="en-US" altLang="zh-CN" sz="1600" dirty="0">
                <a:cs typeface="Helvetica" panose="020B0604020202020204" pitchFamily="34" charset="0"/>
              </a:rPr>
              <a:t>Influencing factors of transit ridership at station level, </a:t>
            </a:r>
          </a:p>
          <a:p>
            <a:pPr>
              <a:lnSpc>
                <a:spcPct val="150000"/>
              </a:lnSpc>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Firstly, this study redefined the indicators of land use variety and the indicators of bus system.</a:t>
            </a:r>
          </a:p>
          <a:p>
            <a:pPr marL="457162" indent="-457162">
              <a:lnSpc>
                <a:spcPct val="150000"/>
              </a:lnSpc>
              <a:buFont typeface="Wingdings" panose="05000000000000000000" pitchFamily="2" charset="2"/>
              <a:buChar char="Ø"/>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Secondly, this study used exploratory regression to screen effective indicators and the most metric combinations.</a:t>
            </a:r>
          </a:p>
          <a:p>
            <a:pPr>
              <a:lnSpc>
                <a:spcPct val="150000"/>
              </a:lnSpc>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Thirdly, proposed an approach to identify the global/local indicator in MGWR.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2552421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31775"/>
            <a:ext cx="3195637" cy="2397125"/>
          </a:xfrm>
        </p:spPr>
      </p:sp>
      <p:sp>
        <p:nvSpPr>
          <p:cNvPr id="3" name="备注占位符 2"/>
          <p:cNvSpPr>
            <a:spLocks noGrp="1"/>
          </p:cNvSpPr>
          <p:nvPr>
            <p:ph type="body" idx="1"/>
          </p:nvPr>
        </p:nvSpPr>
        <p:spPr>
          <a:xfrm>
            <a:off x="1014836" y="3047898"/>
            <a:ext cx="8187690" cy="3516804"/>
          </a:xfrm>
        </p:spPr>
        <p:txBody>
          <a:bodyPr/>
          <a:lstStyle/>
          <a:p>
            <a:pPr>
              <a:lnSpc>
                <a:spcPct val="150000"/>
              </a:lnSpc>
            </a:pPr>
            <a:r>
              <a:rPr lang="en-US" altLang="zh-CN" sz="1800" dirty="0">
                <a:ea typeface="+mj-ea"/>
              </a:rPr>
              <a:t>In the topic of </a:t>
            </a:r>
            <a:r>
              <a:rPr lang="en-US" altLang="zh-CN" sz="1800" dirty="0">
                <a:ea typeface="+mj-ea"/>
                <a:cs typeface="Helvetica" panose="020B0604020202020204" pitchFamily="34" charset="0"/>
              </a:rPr>
              <a:t>Influencing factors of transit ridership at station-to-station level, </a:t>
            </a:r>
          </a:p>
          <a:p>
            <a:pPr>
              <a:lnSpc>
                <a:spcPct val="150000"/>
              </a:lnSpc>
            </a:pPr>
            <a:endParaRPr lang="en-US" altLang="zh-CN" sz="1800" dirty="0">
              <a:ea typeface="+mj-ea"/>
              <a:cs typeface="Helvetica" panose="020B0604020202020204" pitchFamily="34" charset="0"/>
            </a:endParaRPr>
          </a:p>
          <a:p>
            <a:pPr>
              <a:lnSpc>
                <a:spcPct val="150000"/>
              </a:lnSpc>
            </a:pPr>
            <a:r>
              <a:rPr lang="en-US" altLang="zh-CN" sz="1800" dirty="0">
                <a:ea typeface="+mj-ea"/>
              </a:rPr>
              <a:t>this research </a:t>
            </a:r>
            <a:r>
              <a:rPr lang="en-US" altLang="zh-CN" sz="1800" dirty="0">
                <a:ea typeface="+mj-ea"/>
                <a:cs typeface="Helvetica" panose="020B0604020202020204" pitchFamily="34" charset="0"/>
              </a:rPr>
              <a:t>described the passenger flow using the probability of choosing a specific destination station.</a:t>
            </a:r>
          </a:p>
          <a:p>
            <a:pPr marL="457162" indent="-457162">
              <a:lnSpc>
                <a:spcPct val="150000"/>
              </a:lnSpc>
              <a:buFont typeface="Wingdings" panose="05000000000000000000" pitchFamily="2" charset="2"/>
              <a:buChar char="Ø"/>
            </a:pPr>
            <a:endParaRPr lang="en-US" altLang="zh-CN" sz="1800" dirty="0">
              <a:ea typeface="+mj-ea"/>
              <a:cs typeface="Helvetica" panose="020B0604020202020204" pitchFamily="34" charset="0"/>
            </a:endParaRPr>
          </a:p>
          <a:p>
            <a:pPr>
              <a:lnSpc>
                <a:spcPct val="150000"/>
              </a:lnSpc>
            </a:pPr>
            <a:r>
              <a:rPr lang="en-US" altLang="zh-CN" sz="1800" dirty="0">
                <a:ea typeface="+mj-ea"/>
                <a:cs typeface="Helvetica" panose="020B0604020202020204" pitchFamily="34" charset="0"/>
              </a:rPr>
              <a:t>Then constructed a binary choice model to describe the passenger flow between station and station, and estimated the influence of land use on the choice of destination station.</a:t>
            </a:r>
            <a:endParaRPr lang="zh-CN" altLang="en-US" sz="1800" dirty="0">
              <a:ea typeface="+mj-ea"/>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762195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That’s all for my presentation, thanks for paying attention.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33640441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800" dirty="0"/>
              <a:t>This is the procedure of data extraction. </a:t>
            </a:r>
          </a:p>
          <a:p>
            <a:pPr>
              <a:lnSpc>
                <a:spcPct val="150000"/>
              </a:lnSpc>
            </a:pPr>
            <a:endParaRPr lang="en-US" altLang="zh-CN" sz="1800" dirty="0"/>
          </a:p>
          <a:p>
            <a:pPr>
              <a:lnSpc>
                <a:spcPct val="150000"/>
              </a:lnSpc>
            </a:pPr>
            <a:r>
              <a:rPr lang="en-US" altLang="zh-CN" sz="1800" dirty="0">
                <a:cs typeface="Helvetica" panose="020B0604020202020204" pitchFamily="34" charset="0"/>
              </a:rPr>
              <a:t>1. </a:t>
            </a:r>
            <a:r>
              <a:rPr lang="zh-CN" altLang="en-US" sz="1800" dirty="0">
                <a:cs typeface="Helvetica" panose="020B0604020202020204" pitchFamily="34" charset="0"/>
              </a:rPr>
              <a:t>Matching the region of data. </a:t>
            </a:r>
            <a:endParaRPr lang="en-US" altLang="zh-CN" sz="1800" dirty="0">
              <a:cs typeface="Helvetica" panose="020B0604020202020204" pitchFamily="34" charset="0"/>
            </a:endParaRPr>
          </a:p>
          <a:p>
            <a:pPr>
              <a:lnSpc>
                <a:spcPct val="150000"/>
              </a:lnSpc>
            </a:pPr>
            <a:r>
              <a:rPr lang="en-US" altLang="zh-CN" sz="1800" dirty="0">
                <a:cs typeface="Helvetica" panose="020B0604020202020204" pitchFamily="34" charset="0"/>
              </a:rPr>
              <a:t>2. Matching the time points of data. </a:t>
            </a:r>
          </a:p>
          <a:p>
            <a:pPr>
              <a:lnSpc>
                <a:spcPct val="150000"/>
              </a:lnSpc>
            </a:pPr>
            <a:r>
              <a:rPr lang="en-US" altLang="zh-CN" sz="1800" dirty="0">
                <a:cs typeface="Helvetica" panose="020B0604020202020204" pitchFamily="34" charset="0"/>
              </a:rPr>
              <a:t>3. Extracting the data within the catchment area.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3209509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Then I will give an analysis on the land use characteristics. </a:t>
            </a:r>
          </a:p>
          <a:p>
            <a:endParaRPr lang="en-US" altLang="zh-CN" sz="1800" dirty="0"/>
          </a:p>
          <a:p>
            <a:r>
              <a:rPr lang="en-US" altLang="zh-CN" sz="1800" dirty="0"/>
              <a:t>The data of land use is extracted using an 800 meters radius region around the stations. The land use mainly includes the following types.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843483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data processing. The original data covers all the main cities in Kitakyushu area with more than four hundred thousands records.</a:t>
            </a:r>
          </a:p>
          <a:p>
            <a:endParaRPr lang="en-US" altLang="zh-CN" sz="1800" dirty="0"/>
          </a:p>
          <a:p>
            <a:r>
              <a:rPr lang="en-US" altLang="zh-CN" sz="1800" dirty="0"/>
              <a:t>I set the filter with city area of Fukuoka, rail transit trip chain, without null records,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29432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301925" y="3418833"/>
            <a:ext cx="9583947" cy="3059606"/>
          </a:xfrm>
        </p:spPr>
        <p:txBody>
          <a:bodyPr/>
          <a:lstStyle/>
          <a:p>
            <a:r>
              <a:rPr lang="en-US" altLang="zh-CN" sz="1600" dirty="0"/>
              <a:t>So is there anything we can do to help Fukuoka to</a:t>
            </a:r>
            <a:r>
              <a:rPr lang="zh-CN" altLang="en-US" sz="1600" dirty="0"/>
              <a:t> </a:t>
            </a:r>
            <a:r>
              <a:rPr lang="en-US" altLang="zh-CN" sz="1600" dirty="0"/>
              <a:t>promote the utilization of rail transit and to improve</a:t>
            </a:r>
            <a:r>
              <a:rPr lang="zh-CN" altLang="en-US" sz="1600" dirty="0"/>
              <a:t> </a:t>
            </a:r>
            <a:r>
              <a:rPr lang="en-US" altLang="zh-CN" sz="1600" dirty="0"/>
              <a:t>the</a:t>
            </a:r>
            <a:r>
              <a:rPr lang="zh-CN" altLang="en-US" sz="1600" dirty="0"/>
              <a:t> </a:t>
            </a:r>
            <a:r>
              <a:rPr lang="en-US" altLang="zh-CN" sz="1600" dirty="0"/>
              <a:t>traffic</a:t>
            </a:r>
            <a:r>
              <a:rPr lang="zh-CN" altLang="en-US" sz="1600" dirty="0"/>
              <a:t> </a:t>
            </a:r>
            <a:r>
              <a:rPr lang="en-US" altLang="zh-CN" sz="1600" dirty="0"/>
              <a:t>condition? </a:t>
            </a:r>
          </a:p>
          <a:p>
            <a:endParaRPr lang="en-US" altLang="zh-CN" sz="1600" dirty="0"/>
          </a:p>
          <a:p>
            <a:r>
              <a:rPr lang="en-US" altLang="zh-CN" sz="1600" dirty="0"/>
              <a:t>To increase the utilization of rail transit, obviously, knowing the influencing factors of transit ridership should come the first.</a:t>
            </a:r>
          </a:p>
          <a:p>
            <a:endParaRPr lang="en-US" altLang="zh-CN" sz="1600" dirty="0"/>
          </a:p>
          <a:p>
            <a:r>
              <a:rPr lang="en-US" altLang="zh-CN" sz="1600" dirty="0"/>
              <a:t>So, the main purpose could be, to explore the factors influencing rail transit ridership and estimate the influence.</a:t>
            </a:r>
          </a:p>
          <a:p>
            <a:endParaRPr lang="en-US" altLang="zh-CN" sz="1600" dirty="0"/>
          </a:p>
          <a:p>
            <a:r>
              <a:rPr lang="en-US" altLang="zh-CN" sz="1600" dirty="0"/>
              <a:t>For this purpose, there are some specific issues. The first is walking access to transit stations, second is the influencing factors of transit ridership at a single station, third is influencing factors of transit ridership at station-to-station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39234124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627208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1234132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82</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goal of increasing rail transit ridership, some recommendations are proposed based on the result. First, it is recommended to encouraging office building to move close to stations, because office staff tends to access rail transit station in a shorter time. Second, even the individual prediction is still not accurate enough for predicting individual behavior, the prediction of group trends can be used for mastering the overall trend of rail transit utilization in a block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83</a:t>
            </a:fld>
            <a:endParaRPr lang="zh-CN" altLang="en-US"/>
          </a:p>
        </p:txBody>
      </p:sp>
    </p:spTree>
    <p:extLst>
      <p:ext uri="{BB962C8B-B14F-4D97-AF65-F5344CB8AC3E}">
        <p14:creationId xmlns:p14="http://schemas.microsoft.com/office/powerpoint/2010/main" val="2770747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84</a:t>
            </a:fld>
            <a:endParaRPr lang="zh-CN" altLang="en-US"/>
          </a:p>
        </p:txBody>
      </p:sp>
    </p:spTree>
    <p:extLst>
      <p:ext uri="{BB962C8B-B14F-4D97-AF65-F5344CB8AC3E}">
        <p14:creationId xmlns:p14="http://schemas.microsoft.com/office/powerpoint/2010/main" val="8526138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As to the procedure of screening valid factors, simply speaking, three judgments are used to identify the valid variables, they are multicollinearity, validity, and stability. </a:t>
            </a:r>
          </a:p>
          <a:p>
            <a:pPr defTabSz="954750">
              <a:defRPr/>
            </a:pPr>
            <a:endParaRPr lang="en-US" altLang="zh-CN" sz="1800" dirty="0"/>
          </a:p>
          <a:p>
            <a:pPr defTabSz="954750">
              <a:defRPr/>
            </a:pPr>
            <a:r>
              <a:rPr lang="en-US" altLang="zh-CN" sz="1800" dirty="0"/>
              <a:t>The indicators with the VIF less than 7.5, the validity more than 10%, and the stability more than 90% is viewed as valid.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85</a:t>
            </a:fld>
            <a:endParaRPr lang="zh-CN" altLang="en-US"/>
          </a:p>
        </p:txBody>
      </p:sp>
    </p:spTree>
    <p:extLst>
      <p:ext uri="{BB962C8B-B14F-4D97-AF65-F5344CB8AC3E}">
        <p14:creationId xmlns:p14="http://schemas.microsoft.com/office/powerpoint/2010/main" val="37498272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In the second step, the linear regression is conducted again to select an optimal combination of valid explanatory variables. </a:t>
            </a:r>
          </a:p>
          <a:p>
            <a:pPr defTabSz="954750">
              <a:defRPr/>
            </a:pPr>
            <a:endParaRPr lang="en-US" altLang="zh-CN" sz="1800" dirty="0"/>
          </a:p>
          <a:p>
            <a:pPr defTabSz="954750">
              <a:defRPr/>
            </a:pPr>
            <a:r>
              <a:rPr lang="en-US" altLang="zh-CN" sz="1800" dirty="0"/>
              <a:t>The judgement is the statistical test for regression. </a:t>
            </a:r>
          </a:p>
          <a:p>
            <a:pPr defTabSz="954750">
              <a:defRPr/>
            </a:pPr>
            <a:endParaRPr lang="en-US" altLang="zh-CN" sz="1800" dirty="0"/>
          </a:p>
          <a:p>
            <a:pPr defTabSz="954750">
              <a:defRPr/>
            </a:pPr>
            <a:r>
              <a:rPr lang="en-US" altLang="zh-CN" sz="1800" dirty="0"/>
              <a:t>As shown in this table, there are 9 valid variables entering the model at last.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86</a:t>
            </a:fld>
            <a:endParaRPr lang="zh-CN" altLang="en-US"/>
          </a:p>
        </p:txBody>
      </p:sp>
    </p:spTree>
    <p:extLst>
      <p:ext uri="{BB962C8B-B14F-4D97-AF65-F5344CB8AC3E}">
        <p14:creationId xmlns:p14="http://schemas.microsoft.com/office/powerpoint/2010/main" val="19318746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20725"/>
            <a:ext cx="3195637" cy="2397125"/>
          </a:xfrm>
        </p:spPr>
      </p:sp>
      <p:sp>
        <p:nvSpPr>
          <p:cNvPr id="3" name="备注占位符 2"/>
          <p:cNvSpPr>
            <a:spLocks noGrp="1"/>
          </p:cNvSpPr>
          <p:nvPr>
            <p:ph type="body" idx="1"/>
          </p:nvPr>
        </p:nvSpPr>
        <p:spPr>
          <a:xfrm>
            <a:off x="1023462" y="3418833"/>
            <a:ext cx="8187690" cy="2964715"/>
          </a:xfrm>
        </p:spPr>
        <p:txBody>
          <a:bodyPr/>
          <a:lstStyle/>
          <a:p>
            <a:pPr defTabSz="954750">
              <a:defRPr/>
            </a:pPr>
            <a:r>
              <a:rPr lang="en-US" altLang="zh-CN" sz="1800" dirty="0"/>
              <a:t>The main findings of this study can be summarized as following. </a:t>
            </a:r>
          </a:p>
          <a:p>
            <a:pPr defTabSz="954750">
              <a:defRPr/>
            </a:pPr>
            <a:endParaRPr lang="en-US" altLang="zh-CN" sz="1800" dirty="0"/>
          </a:p>
          <a:p>
            <a:pPr defTabSz="954750">
              <a:defRPr/>
            </a:pPr>
            <a:r>
              <a:rPr lang="en-US" altLang="zh-CN" sz="1800" dirty="0"/>
              <a:t>High diversity of land use can lead to decrease in transit ridership.</a:t>
            </a:r>
          </a:p>
          <a:p>
            <a:pPr defTabSz="954750">
              <a:defRPr/>
            </a:pPr>
            <a:endParaRPr lang="en-US" altLang="zh-CN" sz="1800" dirty="0"/>
          </a:p>
          <a:p>
            <a:pPr defTabSz="954750">
              <a:defRPr/>
            </a:pPr>
            <a:r>
              <a:rPr lang="en-US" altLang="zh-CN" sz="1800" dirty="0"/>
              <a:t>The bus system has both positive and negative effects on rail transit ridership.</a:t>
            </a:r>
          </a:p>
          <a:p>
            <a:pPr defTabSz="954750">
              <a:defRPr/>
            </a:pPr>
            <a:endParaRPr lang="en-US" altLang="zh-CN" sz="1800" dirty="0"/>
          </a:p>
          <a:p>
            <a:pPr defTabSz="954750">
              <a:defRPr/>
            </a:pPr>
            <a:r>
              <a:rPr lang="en-US" altLang="zh-CN" sz="1800" dirty="0"/>
              <a:t>The tenants are more willing to use rail transit.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87</a:t>
            </a:fld>
            <a:endParaRPr lang="zh-CN" altLang="en-US"/>
          </a:p>
        </p:txBody>
      </p:sp>
    </p:spTree>
    <p:extLst>
      <p:ext uri="{BB962C8B-B14F-4D97-AF65-F5344CB8AC3E}">
        <p14:creationId xmlns:p14="http://schemas.microsoft.com/office/powerpoint/2010/main" val="2092505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Some recommendations are given according to the result. To increase the utilization of rail transit, it is recommended to adding bicycle parking to attract more passengers who ride bicycles. Reducing the overlap rate of bus lines and rail transit lines can help increase rail transit ridership. And, building apartments around the rail transit station can help increase the utilization of rail transit.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13428762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750">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172130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92113"/>
            <a:ext cx="3195637" cy="2397125"/>
          </a:xfrm>
        </p:spPr>
      </p:sp>
      <p:sp>
        <p:nvSpPr>
          <p:cNvPr id="3" name="备注占位符 2"/>
          <p:cNvSpPr>
            <a:spLocks noGrp="1"/>
          </p:cNvSpPr>
          <p:nvPr>
            <p:ph type="body" idx="1"/>
          </p:nvPr>
        </p:nvSpPr>
        <p:spPr>
          <a:xfrm>
            <a:off x="1023462" y="3023450"/>
            <a:ext cx="8187690" cy="3489967"/>
          </a:xfrm>
        </p:spPr>
        <p:txBody>
          <a:bodyPr/>
          <a:lstStyle/>
          <a:p>
            <a:pPr defTabSz="914324">
              <a:defRPr/>
            </a:pPr>
            <a:r>
              <a:rPr lang="en-US" altLang="zh-CN" sz="1800" dirty="0"/>
              <a:t>I will give a summary of the introduction. </a:t>
            </a:r>
          </a:p>
          <a:p>
            <a:pPr defTabSz="914324">
              <a:defRPr/>
            </a:pPr>
            <a:endParaRPr lang="en-US" altLang="zh-CN" sz="1800" dirty="0"/>
          </a:p>
          <a:p>
            <a:pPr defTabSz="914324">
              <a:defRPr/>
            </a:pPr>
            <a:r>
              <a:rPr lang="en-US" altLang="zh-CN" sz="1800" dirty="0"/>
              <a:t>Now Fukuoka is facing the problem of reduction in share rate of public transit, and traffic congestion. So, promoting the use of public rail transit seems to be a good choice for Fukuoka. </a:t>
            </a:r>
          </a:p>
          <a:p>
            <a:pPr defTabSz="914324">
              <a:defRPr/>
            </a:pPr>
            <a:endParaRPr lang="en-US" altLang="zh-CN" sz="1800" dirty="0"/>
          </a:p>
          <a:p>
            <a:pPr defTabSz="914324">
              <a:defRPr/>
            </a:pPr>
            <a:r>
              <a:rPr lang="en-US" altLang="zh-CN" sz="1800" dirty="0"/>
              <a:t>With this background and demand, the purpose of exploring the determinants on the utilization of rail transit is proposed. </a:t>
            </a:r>
          </a:p>
          <a:p>
            <a:pPr defTabSz="914324">
              <a:defRPr/>
            </a:pPr>
            <a:endParaRPr lang="en-US" altLang="zh-CN" sz="1800" dirty="0"/>
          </a:p>
          <a:p>
            <a:pPr defTabSz="914324">
              <a:defRPr/>
            </a:pPr>
            <a:r>
              <a:rPr lang="en-US" altLang="zh-CN" sz="1800" dirty="0"/>
              <a:t>Around this main purpose, the research contents are extended to 3 subtopics</a:t>
            </a:r>
          </a:p>
          <a:p>
            <a:pPr defTabSz="914324">
              <a:defRPr/>
            </a:pPr>
            <a:r>
              <a:rPr lang="en-US" altLang="zh-CN" sz="1800" dirty="0"/>
              <a:t>walking duration to rail transit stations, Transit ridership at station level, passenger flow between station and station.</a:t>
            </a:r>
          </a:p>
          <a:p>
            <a:pPr defTabSz="914324">
              <a:defRPr/>
            </a:pPr>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Based on the findings in this study, some recommendations can be raised for future planning.</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paying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such as fare adjustment.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19386502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the passenger flow between two stations is not only determined by one station, it is affected by the transit ridership of both two stations.</a:t>
            </a:r>
          </a:p>
          <a:p>
            <a:endParaRPr lang="en-US" altLang="zh-CN" dirty="0"/>
          </a:p>
          <a:p>
            <a:r>
              <a:rPr lang="en-US" altLang="zh-CN" dirty="0"/>
              <a:t>I’d like to show an example to help explain it.</a:t>
            </a:r>
          </a:p>
          <a:p>
            <a:r>
              <a:rPr lang="en-US" altLang="zh-CN" dirty="0"/>
              <a:t>Now if we investigate two stations, A and B. Station A has a small scale of transit ridership, but the transit ridership of station B is much larger than that of station A. Limited by the transit ridership of station A, the passenger flow will not always increase with the increase of transit ridership in station B.</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42228342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As this figure, for example we have a station in the center, and three blocks around this station, the distances to this station are not the same for the 3 stations. Now if we have the data of personal attributes in each block, we can input this dataset into the model discussed in this study, and then get the trend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96</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97</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98</a:t>
            </a:fld>
            <a:endParaRPr lang="zh-CN" altLang="en-US"/>
          </a:p>
        </p:txBody>
      </p:sp>
    </p:spTree>
    <p:extLst>
      <p:ext uri="{BB962C8B-B14F-4D97-AF65-F5344CB8AC3E}">
        <p14:creationId xmlns:p14="http://schemas.microsoft.com/office/powerpoint/2010/main" val="11434507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99</a:t>
            </a:fld>
            <a:endParaRPr lang="zh-CN" altLang="en-US"/>
          </a:p>
        </p:txBody>
      </p:sp>
    </p:spTree>
    <p:extLst>
      <p:ext uri="{BB962C8B-B14F-4D97-AF65-F5344CB8AC3E}">
        <p14:creationId xmlns:p14="http://schemas.microsoft.com/office/powerpoint/2010/main" val="8934583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54750"/>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54750"/>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54750"/>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54750"/>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914248">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914248">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914248">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2019/1/29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2019/1/29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2019/1/29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2019/1/29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27.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38.sv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2.png"/><Relationship Id="rId4" Type="http://schemas.openxmlformats.org/officeDocument/2006/relationships/image" Target="../media/image530.png"/></Relationships>
</file>

<file path=ppt/slides/_rels/slide12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31.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763571"/>
            <a:ext cx="9144000" cy="2997723"/>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142542"/>
            <a:ext cx="7945514" cy="2239780"/>
          </a:xfrm>
          <a:prstGeom prst="rect">
            <a:avLst/>
          </a:prstGeom>
          <a:noFill/>
        </p:spPr>
        <p:txBody>
          <a:bodyPr wrap="square" rtlCol="0">
            <a:spAutoFit/>
          </a:bodyPr>
          <a:lstStyle/>
          <a:p>
            <a:pPr algn="ctr">
              <a:lnSpc>
                <a:spcPct val="150000"/>
              </a:lnSpc>
            </a:pP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p>
          <a:p>
            <a:pPr algn="ctr">
              <a:lnSpc>
                <a:spcPct val="150000"/>
              </a:lnSpc>
            </a:pP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r>
              <a:rPr lang="en-US" altLang="zh-CN" sz="2400" b="1" dirty="0">
                <a:solidFill>
                  <a:schemeClr val="bg1"/>
                </a:solidFill>
                <a:latin typeface="SansSerif" panose="00000400000000000000" pitchFamily="2" charset="2"/>
                <a:cs typeface="Times New Roman" panose="02020603050405020304" pitchFamily="18" charset="0"/>
              </a:rPr>
              <a:t>Taking Fukuoka, Japan as a Study Case</a:t>
            </a: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endParaRPr lang="zh-CN" altLang="en-US" sz="24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January</a:t>
            </a:r>
            <a:r>
              <a:rPr lang="en-US" altLang="zh-CN" sz="1600" dirty="0">
                <a:latin typeface="Arial" panose="020B0604020202020204" pitchFamily="34" charset="0"/>
                <a:ea typeface="MS Mincho" panose="02020609040205080304" pitchFamily="49" charset="-128"/>
                <a:cs typeface="Arial" panose="020B0604020202020204" pitchFamily="34" charset="0"/>
              </a:rPr>
              <a:t> 30, 2019</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mc:AlternateContent xmlns:mc="http://schemas.openxmlformats.org/markup-compatibility/2006" xmlns:p14="http://schemas.microsoft.com/office/powerpoint/2010/main">
    <mc:Choice Requires="p14">
      <p:transition spd="slow" p14:dur="2000" advTm="2003"/>
    </mc:Choice>
    <mc:Fallback xmlns="">
      <p:transition spd="slow" advTm="20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10</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1</a:t>
              </a:r>
              <a:endParaRPr lang="zh-CN" altLang="en-US" sz="1600" b="1" i="1" dirty="0">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2</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6</a:t>
              </a:r>
              <a:endParaRPr lang="zh-CN" altLang="en-US" sz="1600" b="1" i="1"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100</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102</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103</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104</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107</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108</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2386569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04535B-CCC2-4437-876D-0A6A638A9BF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Tree>
    <p:extLst>
      <p:ext uri="{BB962C8B-B14F-4D97-AF65-F5344CB8AC3E}">
        <p14:creationId xmlns:p14="http://schemas.microsoft.com/office/powerpoint/2010/main" val="18857564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113</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114</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115</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8049395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2"/>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4020321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2"/>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591943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118</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2148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119</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27141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529280"/>
            <a:ext cx="9143999" cy="313871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a:latin typeface="Helvetica" panose="020B0604020202020204" pitchFamily="34" charset="0"/>
                  <a:cs typeface="Helvetica" panose="020B0604020202020204" pitchFamily="34" charset="0"/>
                </a:rPr>
                <a:t>Background</a:t>
              </a:r>
              <a:endParaRPr lang="en-US" altLang="zh-CN" sz="2400" dirty="0">
                <a:latin typeface="Helvetica" panose="020B0604020202020204" pitchFamily="34" charset="0"/>
                <a:cs typeface="Helvetica" panose="020B0604020202020204" pitchFamily="34" charset="0"/>
              </a:endParaRP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028188"/>
            <a:ext cx="8456578"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076898"/>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a:latin typeface="Helvetica" panose="020B0604020202020204" pitchFamily="34" charset="0"/>
                  <a:cs typeface="Helvetica" panose="020B0604020202020204" pitchFamily="34" charset="0"/>
                </a:rPr>
                <a:t>Main purpose</a:t>
              </a:r>
              <a:endParaRPr lang="en-US" altLang="zh-CN" sz="2400" dirty="0">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438451"/>
            <a:ext cx="8456578" cy="17030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pPr>
              <a:lnSpc>
                <a:spcPct val="150000"/>
              </a:lnSpc>
            </a:pPr>
            <a:endParaRPr lang="en-US" altLang="zh-CN" dirty="0">
              <a:solidFill>
                <a:srgbClr val="0000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120</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125</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Tree>
    <p:extLst>
      <p:ext uri="{BB962C8B-B14F-4D97-AF65-F5344CB8AC3E}">
        <p14:creationId xmlns:p14="http://schemas.microsoft.com/office/powerpoint/2010/main" val="2160294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126</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127</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128</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2113080"/>
            <a:ext cx="707011" cy="327433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2592715-0D3B-48AD-BA94-6D1F46D30D2D}"/>
              </a:ext>
            </a:extLst>
          </p:cNvPr>
          <p:cNvSpPr/>
          <p:nvPr/>
        </p:nvSpPr>
        <p:spPr>
          <a:xfrm>
            <a:off x="5686425" y="2113080"/>
            <a:ext cx="1038225" cy="327433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542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3919959331"/>
              </p:ext>
            </p:extLst>
          </p:nvPr>
        </p:nvGraphicFramePr>
        <p:xfrm>
          <a:off x="101057" y="1243487"/>
          <a:ext cx="8941884" cy="4866322"/>
        </p:xfrm>
        <a:graphic>
          <a:graphicData uri="http://schemas.openxmlformats.org/drawingml/2006/table">
            <a:tbl>
              <a:tblPr>
                <a:tableStyleId>{616DA210-FB5B-4158-B5E0-FEB733F419BA}</a:tableStyleId>
              </a:tblPr>
              <a:tblGrid>
                <a:gridCol w="1193051">
                  <a:extLst>
                    <a:ext uri="{9D8B030D-6E8A-4147-A177-3AD203B41FA5}">
                      <a16:colId xmlns:a16="http://schemas.microsoft.com/office/drawing/2014/main" val="1049823249"/>
                    </a:ext>
                  </a:extLst>
                </a:gridCol>
                <a:gridCol w="1630837">
                  <a:extLst>
                    <a:ext uri="{9D8B030D-6E8A-4147-A177-3AD203B41FA5}">
                      <a16:colId xmlns:a16="http://schemas.microsoft.com/office/drawing/2014/main" val="969785757"/>
                    </a:ext>
                  </a:extLst>
                </a:gridCol>
                <a:gridCol w="1234911">
                  <a:extLst>
                    <a:ext uri="{9D8B030D-6E8A-4147-A177-3AD203B41FA5}">
                      <a16:colId xmlns:a16="http://schemas.microsoft.com/office/drawing/2014/main" val="1836248512"/>
                    </a:ext>
                  </a:extLst>
                </a:gridCol>
                <a:gridCol w="1941922">
                  <a:extLst>
                    <a:ext uri="{9D8B030D-6E8A-4147-A177-3AD203B41FA5}">
                      <a16:colId xmlns:a16="http://schemas.microsoft.com/office/drawing/2014/main" val="3762599759"/>
                    </a:ext>
                  </a:extLst>
                </a:gridCol>
                <a:gridCol w="1074656">
                  <a:extLst>
                    <a:ext uri="{9D8B030D-6E8A-4147-A177-3AD203B41FA5}">
                      <a16:colId xmlns:a16="http://schemas.microsoft.com/office/drawing/2014/main" val="2668240333"/>
                    </a:ext>
                  </a:extLst>
                </a:gridCol>
                <a:gridCol w="1866507">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a:t>
                      </a:r>
                    </a:p>
                    <a:p>
                      <a:pPr algn="ctr" fontAlgn="b"/>
                      <a:r>
                        <a:rPr lang="en-US" sz="1600" u="none" strike="noStrike" dirty="0">
                          <a:effectLst/>
                          <a:latin typeface="Helvetica" panose="020B0604020202020204" pitchFamily="34" charset="0"/>
                          <a:cs typeface="Helvetica" panose="020B0604020202020204" pitchFamily="34" charset="0"/>
                        </a:rPr>
                        <a:t>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Predictable </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u="none" strike="noStrike" dirty="0">
                          <a:effectLst/>
                          <a:latin typeface="Helvetica" panose="020B0604020202020204" pitchFamily="34" charset="0"/>
                          <a:cs typeface="Helvetica" panose="020B0604020202020204" pitchFamily="34" charset="0"/>
                        </a:rPr>
                        <a:t>No</a:t>
                      </a:r>
                      <a:endPar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u="none" strike="noStrike" dirty="0">
                          <a:effectLst/>
                          <a:latin typeface="Helvetica" panose="020B0604020202020204" pitchFamily="34" charset="0"/>
                          <a:cs typeface="Helvetica" panose="020B0604020202020204" pitchFamily="34" charset="0"/>
                        </a:rPr>
                        <a:t>Yes</a:t>
                      </a:r>
                      <a:endPar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zh-CN" altLang="en-US"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zh-CN" altLang="en-US"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130</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131</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
        <p:nvSpPr>
          <p:cNvPr id="39" name="矩形 38">
            <a:extLst>
              <a:ext uri="{FF2B5EF4-FFF2-40B4-BE49-F238E27FC236}">
                <a16:creationId xmlns:a16="http://schemas.microsoft.com/office/drawing/2014/main" id="{F7D6D14C-07CF-4072-9BED-67171E66920C}"/>
              </a:ext>
            </a:extLst>
          </p:cNvPr>
          <p:cNvSpPr/>
          <p:nvPr/>
        </p:nvSpPr>
        <p:spPr>
          <a:xfrm>
            <a:off x="6649025" y="5874336"/>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A72C4097-9463-4CE1-9EF8-CBD2EE798320}"/>
              </a:ext>
            </a:extLst>
          </p:cNvPr>
          <p:cNvSpPr/>
          <p:nvPr/>
        </p:nvSpPr>
        <p:spPr>
          <a:xfrm>
            <a:off x="6649025" y="4702761"/>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40">
            <a:extLst>
              <a:ext uri="{FF2B5EF4-FFF2-40B4-BE49-F238E27FC236}">
                <a16:creationId xmlns:a16="http://schemas.microsoft.com/office/drawing/2014/main" id="{A498C5B4-8728-4408-BE50-9DADC07D9AD6}"/>
              </a:ext>
            </a:extLst>
          </p:cNvPr>
          <p:cNvSpPr/>
          <p:nvPr/>
        </p:nvSpPr>
        <p:spPr>
          <a:xfrm>
            <a:off x="6649025" y="5093286"/>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63D5855D-A87F-4C4C-854E-7FDE732DF035}"/>
              </a:ext>
            </a:extLst>
          </p:cNvPr>
          <p:cNvSpPr/>
          <p:nvPr/>
        </p:nvSpPr>
        <p:spPr>
          <a:xfrm>
            <a:off x="6649025" y="5483811"/>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AD2A406-B01D-47C5-AE94-01D4ABB2623B}"/>
              </a:ext>
            </a:extLst>
          </p:cNvPr>
          <p:cNvSpPr txBox="1"/>
          <p:nvPr/>
        </p:nvSpPr>
        <p:spPr>
          <a:xfrm>
            <a:off x="7115749" y="5834746"/>
            <a:ext cx="1983604"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Not Significance</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661D6BFD-5102-406D-973D-CDFBF99F0408}"/>
              </a:ext>
            </a:extLst>
          </p:cNvPr>
          <p:cNvSpPr txBox="1"/>
          <p:nvPr/>
        </p:nvSpPr>
        <p:spPr>
          <a:xfrm>
            <a:off x="7115749" y="4663171"/>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AF8D6338-2007-4CF3-84B2-80F5A0EE7423}"/>
              </a:ext>
            </a:extLst>
          </p:cNvPr>
          <p:cNvSpPr txBox="1"/>
          <p:nvPr/>
        </p:nvSpPr>
        <p:spPr>
          <a:xfrm>
            <a:off x="7115749" y="5053696"/>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0.05</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3806CC9-648A-49D1-A4EF-DC3E0F276A38}"/>
              </a:ext>
            </a:extLst>
          </p:cNvPr>
          <p:cNvSpPr txBox="1"/>
          <p:nvPr/>
        </p:nvSpPr>
        <p:spPr>
          <a:xfrm>
            <a:off x="7110264" y="5444221"/>
            <a:ext cx="1356590"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9491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132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10070026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133</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5398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134</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13400319-2272-4DA3-83BB-91F0054F0B68}"/>
              </a:ext>
            </a:extLst>
          </p:cNvPr>
          <p:cNvSpPr/>
          <p:nvPr/>
        </p:nvSpPr>
        <p:spPr>
          <a:xfrm>
            <a:off x="1" y="543737"/>
            <a:ext cx="4571001"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135</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37" name="组合 36">
            <a:extLst>
              <a:ext uri="{FF2B5EF4-FFF2-40B4-BE49-F238E27FC236}">
                <a16:creationId xmlns:a16="http://schemas.microsoft.com/office/drawing/2014/main" id="{31C8146B-276F-4449-951A-F1551E3B98FC}"/>
              </a:ext>
            </a:extLst>
          </p:cNvPr>
          <p:cNvGrpSpPr/>
          <p:nvPr/>
        </p:nvGrpSpPr>
        <p:grpSpPr>
          <a:xfrm>
            <a:off x="1380642" y="3346183"/>
            <a:ext cx="2139393" cy="1912251"/>
            <a:chOff x="2255904" y="3728648"/>
            <a:chExt cx="2376558" cy="2124236"/>
          </a:xfrm>
        </p:grpSpPr>
        <p:grpSp>
          <p:nvGrpSpPr>
            <p:cNvPr id="38" name="组合 37">
              <a:extLst>
                <a:ext uri="{FF2B5EF4-FFF2-40B4-BE49-F238E27FC236}">
                  <a16:creationId xmlns:a16="http://schemas.microsoft.com/office/drawing/2014/main" id="{6BF11A17-7BB6-4BCD-A341-40201469D2A4}"/>
                </a:ext>
              </a:extLst>
            </p:cNvPr>
            <p:cNvGrpSpPr/>
            <p:nvPr/>
          </p:nvGrpSpPr>
          <p:grpSpPr>
            <a:xfrm rot="2158665" flipH="1">
              <a:off x="2315422" y="3728648"/>
              <a:ext cx="2200996" cy="2124236"/>
              <a:chOff x="708360" y="2507620"/>
              <a:chExt cx="3397389" cy="3737458"/>
            </a:xfrm>
          </p:grpSpPr>
          <p:sp>
            <p:nvSpPr>
              <p:cNvPr id="50" name="任意形状 5">
                <a:extLst>
                  <a:ext uri="{FF2B5EF4-FFF2-40B4-BE49-F238E27FC236}">
                    <a16:creationId xmlns:a16="http://schemas.microsoft.com/office/drawing/2014/main" id="{D4749EA8-ED2A-422A-9E54-EA12D484A144}"/>
                  </a:ext>
                </a:extLst>
              </p:cNvPr>
              <p:cNvSpPr/>
              <p:nvPr/>
            </p:nvSpPr>
            <p:spPr>
              <a:xfrm rot="15085133">
                <a:off x="611406" y="2604574"/>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2" name="任意形状 6">
                <a:extLst>
                  <a:ext uri="{FF2B5EF4-FFF2-40B4-BE49-F238E27FC236}">
                    <a16:creationId xmlns:a16="http://schemas.microsoft.com/office/drawing/2014/main" id="{81886AAD-4798-49E0-8EA9-4E958F28450D}"/>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7">
                <a:extLst>
                  <a:ext uri="{FF2B5EF4-FFF2-40B4-BE49-F238E27FC236}">
                    <a16:creationId xmlns:a16="http://schemas.microsoft.com/office/drawing/2014/main" id="{6E428939-E69D-4E12-8D3F-31855D455018}"/>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8">
                <a:extLst>
                  <a:ext uri="{FF2B5EF4-FFF2-40B4-BE49-F238E27FC236}">
                    <a16:creationId xmlns:a16="http://schemas.microsoft.com/office/drawing/2014/main" id="{32190523-38C1-46EE-BA29-D9D633F8E9A8}"/>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9">
                <a:extLst>
                  <a:ext uri="{FF2B5EF4-FFF2-40B4-BE49-F238E27FC236}">
                    <a16:creationId xmlns:a16="http://schemas.microsoft.com/office/drawing/2014/main" id="{333DFE7A-0EDB-4513-B671-7ECDAFF599CC}"/>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9" name="任意形状 11">
                <a:extLst>
                  <a:ext uri="{FF2B5EF4-FFF2-40B4-BE49-F238E27FC236}">
                    <a16:creationId xmlns:a16="http://schemas.microsoft.com/office/drawing/2014/main" id="{8975F3E1-2DB0-4327-B7A9-54A95FEC2876}"/>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2" name="任意形状 12">
                <a:extLst>
                  <a:ext uri="{FF2B5EF4-FFF2-40B4-BE49-F238E27FC236}">
                    <a16:creationId xmlns:a16="http://schemas.microsoft.com/office/drawing/2014/main" id="{CDABDDC7-4AD5-4A50-929E-4BAA07F6CE31}"/>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3" name="任意形状 13">
                <a:extLst>
                  <a:ext uri="{FF2B5EF4-FFF2-40B4-BE49-F238E27FC236}">
                    <a16:creationId xmlns:a16="http://schemas.microsoft.com/office/drawing/2014/main" id="{9E700DBE-1C12-4213-A35F-EDFE22ECE0CA}"/>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64" name="任意形状 14">
                <a:extLst>
                  <a:ext uri="{FF2B5EF4-FFF2-40B4-BE49-F238E27FC236}">
                    <a16:creationId xmlns:a16="http://schemas.microsoft.com/office/drawing/2014/main" id="{698309FF-F36D-4D57-A5F0-02B75D8EA594}"/>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65" name="任意形状 15">
                <a:extLst>
                  <a:ext uri="{FF2B5EF4-FFF2-40B4-BE49-F238E27FC236}">
                    <a16:creationId xmlns:a16="http://schemas.microsoft.com/office/drawing/2014/main" id="{43D72C22-A9ED-4103-A381-7D236527BBBD}"/>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6" name="任意形状 16">
                <a:extLst>
                  <a:ext uri="{FF2B5EF4-FFF2-40B4-BE49-F238E27FC236}">
                    <a16:creationId xmlns:a16="http://schemas.microsoft.com/office/drawing/2014/main" id="{7CC86272-E675-4FDD-A4F3-27987E232D24}"/>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7" name="任意形状 17">
                <a:extLst>
                  <a:ext uri="{FF2B5EF4-FFF2-40B4-BE49-F238E27FC236}">
                    <a16:creationId xmlns:a16="http://schemas.microsoft.com/office/drawing/2014/main" id="{059F2341-052C-4704-A76A-96872ABEE714}"/>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39" name="Group 6">
              <a:extLst>
                <a:ext uri="{FF2B5EF4-FFF2-40B4-BE49-F238E27FC236}">
                  <a16:creationId xmlns:a16="http://schemas.microsoft.com/office/drawing/2014/main" id="{17B08359-9164-4151-9D1B-153C19F57F09}"/>
                </a:ext>
              </a:extLst>
            </p:cNvPr>
            <p:cNvGrpSpPr>
              <a:grpSpLocks/>
            </p:cNvGrpSpPr>
            <p:nvPr/>
          </p:nvGrpSpPr>
          <p:grpSpPr bwMode="auto">
            <a:xfrm rot="10800000">
              <a:off x="2255904" y="4618616"/>
              <a:ext cx="2376558" cy="615566"/>
              <a:chOff x="378" y="1787"/>
              <a:chExt cx="4861" cy="1374"/>
            </a:xfrm>
          </p:grpSpPr>
          <p:sp>
            <p:nvSpPr>
              <p:cNvPr id="40" name="Freeform 7">
                <a:extLst>
                  <a:ext uri="{FF2B5EF4-FFF2-40B4-BE49-F238E27FC236}">
                    <a16:creationId xmlns:a16="http://schemas.microsoft.com/office/drawing/2014/main" id="{D7327186-82FF-4FCB-B17B-897B81696FE9}"/>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1" name="Freeform 8">
                <a:extLst>
                  <a:ext uri="{FF2B5EF4-FFF2-40B4-BE49-F238E27FC236}">
                    <a16:creationId xmlns:a16="http://schemas.microsoft.com/office/drawing/2014/main" id="{61924709-8E3B-416C-B4C3-A1FB8852A613}"/>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5" name="Freeform 9">
                <a:extLst>
                  <a:ext uri="{FF2B5EF4-FFF2-40B4-BE49-F238E27FC236}">
                    <a16:creationId xmlns:a16="http://schemas.microsoft.com/office/drawing/2014/main" id="{75DB6718-403F-42FA-AD71-DB353C54D3F5}"/>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9" name="Rectangle 10">
                <a:extLst>
                  <a:ext uri="{FF2B5EF4-FFF2-40B4-BE49-F238E27FC236}">
                    <a16:creationId xmlns:a16="http://schemas.microsoft.com/office/drawing/2014/main" id="{A87819AC-9648-4BBA-A56F-038B720B7641}"/>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68" name="矩形 67">
            <a:extLst>
              <a:ext uri="{FF2B5EF4-FFF2-40B4-BE49-F238E27FC236}">
                <a16:creationId xmlns:a16="http://schemas.microsoft.com/office/drawing/2014/main" id="{19962825-5D9C-4454-A0E3-14D65D05CBC0}"/>
              </a:ext>
            </a:extLst>
          </p:cNvPr>
          <p:cNvSpPr/>
          <p:nvPr/>
        </p:nvSpPr>
        <p:spPr>
          <a:xfrm>
            <a:off x="1532222" y="1829927"/>
            <a:ext cx="173641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69" name="组合 68">
            <a:extLst>
              <a:ext uri="{FF2B5EF4-FFF2-40B4-BE49-F238E27FC236}">
                <a16:creationId xmlns:a16="http://schemas.microsoft.com/office/drawing/2014/main" id="{A7CA9D35-E4D2-4258-B5C8-E62637A10B0D}"/>
              </a:ext>
            </a:extLst>
          </p:cNvPr>
          <p:cNvGrpSpPr/>
          <p:nvPr/>
        </p:nvGrpSpPr>
        <p:grpSpPr>
          <a:xfrm>
            <a:off x="4918640" y="3346334"/>
            <a:ext cx="4004948" cy="2088588"/>
            <a:chOff x="483782" y="1944876"/>
            <a:chExt cx="8245802" cy="4300202"/>
          </a:xfrm>
        </p:grpSpPr>
        <p:grpSp>
          <p:nvGrpSpPr>
            <p:cNvPr id="70" name="组合 69">
              <a:extLst>
                <a:ext uri="{FF2B5EF4-FFF2-40B4-BE49-F238E27FC236}">
                  <a16:creationId xmlns:a16="http://schemas.microsoft.com/office/drawing/2014/main" id="{94660758-3F0F-453B-AD47-EBED23AAB4C5}"/>
                </a:ext>
              </a:extLst>
            </p:cNvPr>
            <p:cNvGrpSpPr/>
            <p:nvPr/>
          </p:nvGrpSpPr>
          <p:grpSpPr>
            <a:xfrm rot="2158665" flipH="1">
              <a:off x="587033" y="1944876"/>
              <a:ext cx="3818334" cy="3685171"/>
              <a:chOff x="708361" y="2507619"/>
              <a:chExt cx="3397389" cy="3737459"/>
            </a:xfrm>
          </p:grpSpPr>
          <p:sp>
            <p:nvSpPr>
              <p:cNvPr id="94" name="任意形状 5">
                <a:extLst>
                  <a:ext uri="{FF2B5EF4-FFF2-40B4-BE49-F238E27FC236}">
                    <a16:creationId xmlns:a16="http://schemas.microsoft.com/office/drawing/2014/main" id="{0B31EFA4-14B1-41B4-A3BD-43AED88F0A3E}"/>
                  </a:ext>
                </a:extLst>
              </p:cNvPr>
              <p:cNvSpPr/>
              <p:nvPr/>
            </p:nvSpPr>
            <p:spPr>
              <a:xfrm rot="15085133">
                <a:off x="611407" y="2604573"/>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5" name="任意形状 6">
                <a:extLst>
                  <a:ext uri="{FF2B5EF4-FFF2-40B4-BE49-F238E27FC236}">
                    <a16:creationId xmlns:a16="http://schemas.microsoft.com/office/drawing/2014/main" id="{9F98FA89-D542-4866-8C6A-C20B09D0228B}"/>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6" name="任意形状 7">
                <a:extLst>
                  <a:ext uri="{FF2B5EF4-FFF2-40B4-BE49-F238E27FC236}">
                    <a16:creationId xmlns:a16="http://schemas.microsoft.com/office/drawing/2014/main" id="{54EF163D-B407-40DA-86E9-5BDCE006DF7D}"/>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7" name="任意形状 8">
                <a:extLst>
                  <a:ext uri="{FF2B5EF4-FFF2-40B4-BE49-F238E27FC236}">
                    <a16:creationId xmlns:a16="http://schemas.microsoft.com/office/drawing/2014/main" id="{BB2027F7-B9B6-4FED-8EB2-82542EEF36DD}"/>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98" name="任意形状 9">
                <a:extLst>
                  <a:ext uri="{FF2B5EF4-FFF2-40B4-BE49-F238E27FC236}">
                    <a16:creationId xmlns:a16="http://schemas.microsoft.com/office/drawing/2014/main" id="{0A697DEE-5678-4AD9-B795-BCF04BD1D5C8}"/>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9" name="任意形状 11">
                <a:extLst>
                  <a:ext uri="{FF2B5EF4-FFF2-40B4-BE49-F238E27FC236}">
                    <a16:creationId xmlns:a16="http://schemas.microsoft.com/office/drawing/2014/main" id="{93663E7D-8F78-43B4-A365-8B42C48DDF11}"/>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0" name="任意形状 12">
                <a:extLst>
                  <a:ext uri="{FF2B5EF4-FFF2-40B4-BE49-F238E27FC236}">
                    <a16:creationId xmlns:a16="http://schemas.microsoft.com/office/drawing/2014/main" id="{AA8C2C2F-FE22-4DD6-940B-505F15610E2E}"/>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1" name="任意形状 13">
                <a:extLst>
                  <a:ext uri="{FF2B5EF4-FFF2-40B4-BE49-F238E27FC236}">
                    <a16:creationId xmlns:a16="http://schemas.microsoft.com/office/drawing/2014/main" id="{1590E16C-F0E4-4252-AD4B-AB95A34153BF}"/>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102" name="任意形状 14">
                <a:extLst>
                  <a:ext uri="{FF2B5EF4-FFF2-40B4-BE49-F238E27FC236}">
                    <a16:creationId xmlns:a16="http://schemas.microsoft.com/office/drawing/2014/main" id="{A718A76A-56E9-44D0-A733-44A13BDB8247}"/>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103" name="任意形状 15">
                <a:extLst>
                  <a:ext uri="{FF2B5EF4-FFF2-40B4-BE49-F238E27FC236}">
                    <a16:creationId xmlns:a16="http://schemas.microsoft.com/office/drawing/2014/main" id="{262F9368-A7B2-40B5-9EC9-91335D9597F1}"/>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4" name="任意形状 16">
                <a:extLst>
                  <a:ext uri="{FF2B5EF4-FFF2-40B4-BE49-F238E27FC236}">
                    <a16:creationId xmlns:a16="http://schemas.microsoft.com/office/drawing/2014/main" id="{DDF25276-EE93-4255-807C-01E72BF75C48}"/>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5" name="任意形状 17">
                <a:extLst>
                  <a:ext uri="{FF2B5EF4-FFF2-40B4-BE49-F238E27FC236}">
                    <a16:creationId xmlns:a16="http://schemas.microsoft.com/office/drawing/2014/main" id="{FA7DF2F0-9EA4-4DFF-8D88-411F10DF8FEE}"/>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1" name="组合 70">
              <a:extLst>
                <a:ext uri="{FF2B5EF4-FFF2-40B4-BE49-F238E27FC236}">
                  <a16:creationId xmlns:a16="http://schemas.microsoft.com/office/drawing/2014/main" id="{9A1549CA-B0DF-4C14-963E-61AC32D06C95}"/>
                </a:ext>
              </a:extLst>
            </p:cNvPr>
            <p:cNvGrpSpPr/>
            <p:nvPr/>
          </p:nvGrpSpPr>
          <p:grpSpPr>
            <a:xfrm>
              <a:off x="4606683" y="2367011"/>
              <a:ext cx="4122901" cy="3878067"/>
              <a:chOff x="6618402" y="2991110"/>
              <a:chExt cx="4122901" cy="3878067"/>
            </a:xfrm>
          </p:grpSpPr>
          <p:sp>
            <p:nvSpPr>
              <p:cNvPr id="77" name="任意形状 5">
                <a:extLst>
                  <a:ext uri="{FF2B5EF4-FFF2-40B4-BE49-F238E27FC236}">
                    <a16:creationId xmlns:a16="http://schemas.microsoft.com/office/drawing/2014/main" id="{F0F6648A-B81F-4C6B-A7CD-E6D0BE0DC27D}"/>
                  </a:ext>
                </a:extLst>
              </p:cNvPr>
              <p:cNvSpPr/>
              <p:nvPr/>
            </p:nvSpPr>
            <p:spPr>
              <a:xfrm>
                <a:off x="6870634" y="2991110"/>
                <a:ext cx="3150678"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78" name="任意形状 6">
                <a:extLst>
                  <a:ext uri="{FF2B5EF4-FFF2-40B4-BE49-F238E27FC236}">
                    <a16:creationId xmlns:a16="http://schemas.microsoft.com/office/drawing/2014/main" id="{B333BE04-74F8-4C04-8D17-A8C6838A2145}"/>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79" name="任意形状 7">
                <a:extLst>
                  <a:ext uri="{FF2B5EF4-FFF2-40B4-BE49-F238E27FC236}">
                    <a16:creationId xmlns:a16="http://schemas.microsoft.com/office/drawing/2014/main" id="{90EF6C97-4199-4BF6-97C8-F506A475AB11}"/>
                  </a:ext>
                </a:extLst>
              </p:cNvPr>
              <p:cNvSpPr/>
              <p:nvPr/>
            </p:nvSpPr>
            <p:spPr>
              <a:xfrm>
                <a:off x="8252178" y="5180539"/>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0" name="任意形状 8">
                <a:extLst>
                  <a:ext uri="{FF2B5EF4-FFF2-40B4-BE49-F238E27FC236}">
                    <a16:creationId xmlns:a16="http://schemas.microsoft.com/office/drawing/2014/main" id="{497F526B-611E-40B0-B591-A6BE446B6DF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1" name="任意形状 9">
                <a:extLst>
                  <a:ext uri="{FF2B5EF4-FFF2-40B4-BE49-F238E27FC236}">
                    <a16:creationId xmlns:a16="http://schemas.microsoft.com/office/drawing/2014/main" id="{F794CA21-F31E-4283-BDA8-B6C7CAB27E9B}"/>
                  </a:ext>
                </a:extLst>
              </p:cNvPr>
              <p:cNvSpPr/>
              <p:nvPr/>
            </p:nvSpPr>
            <p:spPr>
              <a:xfrm>
                <a:off x="7660873" y="5319664"/>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2" name="任意形状 14">
                <a:extLst>
                  <a:ext uri="{FF2B5EF4-FFF2-40B4-BE49-F238E27FC236}">
                    <a16:creationId xmlns:a16="http://schemas.microsoft.com/office/drawing/2014/main" id="{EE9FFF01-C962-4570-8C6E-2D0D21146142}"/>
                  </a:ext>
                </a:extLst>
              </p:cNvPr>
              <p:cNvSpPr/>
              <p:nvPr/>
            </p:nvSpPr>
            <p:spPr>
              <a:xfrm>
                <a:off x="7610216" y="4888943"/>
                <a:ext cx="858033"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3" name="任意形状 12">
                <a:extLst>
                  <a:ext uri="{FF2B5EF4-FFF2-40B4-BE49-F238E27FC236}">
                    <a16:creationId xmlns:a16="http://schemas.microsoft.com/office/drawing/2014/main" id="{304F6E1D-0BFB-4B09-A4C0-64F97D316BF6}"/>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84" name="Group 6">
                <a:extLst>
                  <a:ext uri="{FF2B5EF4-FFF2-40B4-BE49-F238E27FC236}">
                    <a16:creationId xmlns:a16="http://schemas.microsoft.com/office/drawing/2014/main" id="{CC8C4B45-06CA-46DF-BD2F-9E8ED05EE7AA}"/>
                  </a:ext>
                </a:extLst>
              </p:cNvPr>
              <p:cNvGrpSpPr>
                <a:grpSpLocks/>
              </p:cNvGrpSpPr>
              <p:nvPr/>
            </p:nvGrpSpPr>
            <p:grpSpPr bwMode="auto">
              <a:xfrm>
                <a:off x="6618402" y="4361283"/>
                <a:ext cx="4122901" cy="1067897"/>
                <a:chOff x="378" y="1787"/>
                <a:chExt cx="4861" cy="1374"/>
              </a:xfrm>
            </p:grpSpPr>
            <p:sp>
              <p:nvSpPr>
                <p:cNvPr id="90" name="Freeform 7">
                  <a:extLst>
                    <a:ext uri="{FF2B5EF4-FFF2-40B4-BE49-F238E27FC236}">
                      <a16:creationId xmlns:a16="http://schemas.microsoft.com/office/drawing/2014/main" id="{EAA01E8F-5D20-4EBF-9159-525E9FC260A1}"/>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91" name="Freeform 9">
                  <a:extLst>
                    <a:ext uri="{FF2B5EF4-FFF2-40B4-BE49-F238E27FC236}">
                      <a16:creationId xmlns:a16="http://schemas.microsoft.com/office/drawing/2014/main" id="{54D25B41-541B-4DB7-871D-0777593B89A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92" name="Rectangle 10">
                  <a:extLst>
                    <a:ext uri="{FF2B5EF4-FFF2-40B4-BE49-F238E27FC236}">
                      <a16:creationId xmlns:a16="http://schemas.microsoft.com/office/drawing/2014/main" id="{591904ED-7FDC-4FC4-A79A-B1791E0F1BF2}"/>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93" name="Freeform 8">
                  <a:extLst>
                    <a:ext uri="{FF2B5EF4-FFF2-40B4-BE49-F238E27FC236}">
                      <a16:creationId xmlns:a16="http://schemas.microsoft.com/office/drawing/2014/main" id="{5BF930A2-6A52-4A59-933E-6B94715E197A}"/>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grpSp>
          <p:sp>
            <p:nvSpPr>
              <p:cNvPr id="85" name="任意形状 11">
                <a:extLst>
                  <a:ext uri="{FF2B5EF4-FFF2-40B4-BE49-F238E27FC236}">
                    <a16:creationId xmlns:a16="http://schemas.microsoft.com/office/drawing/2014/main" id="{7EC010F2-D827-4508-941D-302B8457FC54}"/>
                  </a:ext>
                </a:extLst>
              </p:cNvPr>
              <p:cNvSpPr/>
              <p:nvPr/>
            </p:nvSpPr>
            <p:spPr>
              <a:xfrm>
                <a:off x="8499879"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6" name="任意形状 13">
                <a:extLst>
                  <a:ext uri="{FF2B5EF4-FFF2-40B4-BE49-F238E27FC236}">
                    <a16:creationId xmlns:a16="http://schemas.microsoft.com/office/drawing/2014/main" id="{AA333798-9F5B-41A1-BEFB-735F9ABFB7CC}"/>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7" name="任意形状 15">
                <a:extLst>
                  <a:ext uri="{FF2B5EF4-FFF2-40B4-BE49-F238E27FC236}">
                    <a16:creationId xmlns:a16="http://schemas.microsoft.com/office/drawing/2014/main" id="{7D2C1723-9F33-4D61-9F58-170334DB8F15}"/>
                  </a:ext>
                </a:extLst>
              </p:cNvPr>
              <p:cNvSpPr/>
              <p:nvPr/>
            </p:nvSpPr>
            <p:spPr>
              <a:xfrm>
                <a:off x="8387282" y="3866122"/>
                <a:ext cx="488515"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8" name="任意形状 16">
                <a:extLst>
                  <a:ext uri="{FF2B5EF4-FFF2-40B4-BE49-F238E27FC236}">
                    <a16:creationId xmlns:a16="http://schemas.microsoft.com/office/drawing/2014/main" id="{0FF7C1F4-4059-4857-B96F-C4A9F6411AA4}"/>
                  </a:ext>
                </a:extLst>
              </p:cNvPr>
              <p:cNvSpPr/>
              <p:nvPr/>
            </p:nvSpPr>
            <p:spPr>
              <a:xfrm>
                <a:off x="8764774" y="4438844"/>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9" name="任意形状 17">
                <a:extLst>
                  <a:ext uri="{FF2B5EF4-FFF2-40B4-BE49-F238E27FC236}">
                    <a16:creationId xmlns:a16="http://schemas.microsoft.com/office/drawing/2014/main" id="{920599DA-0D10-4DC2-AA8A-A792BE284C2E}"/>
                  </a:ext>
                </a:extLst>
              </p:cNvPr>
              <p:cNvSpPr/>
              <p:nvPr/>
            </p:nvSpPr>
            <p:spPr>
              <a:xfrm rot="722686">
                <a:off x="7955031" y="4041807"/>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2" name="Group 6">
              <a:extLst>
                <a:ext uri="{FF2B5EF4-FFF2-40B4-BE49-F238E27FC236}">
                  <a16:creationId xmlns:a16="http://schemas.microsoft.com/office/drawing/2014/main" id="{85A49096-5BE5-40FF-904B-905DB296AEE8}"/>
                </a:ext>
              </a:extLst>
            </p:cNvPr>
            <p:cNvGrpSpPr>
              <a:grpSpLocks/>
            </p:cNvGrpSpPr>
            <p:nvPr/>
          </p:nvGrpSpPr>
          <p:grpSpPr bwMode="auto">
            <a:xfrm rot="10800000">
              <a:off x="483782" y="3488812"/>
              <a:ext cx="4122901" cy="1067897"/>
              <a:chOff x="378" y="1787"/>
              <a:chExt cx="4861" cy="1374"/>
            </a:xfrm>
          </p:grpSpPr>
          <p:sp>
            <p:nvSpPr>
              <p:cNvPr id="73" name="Freeform 7">
                <a:extLst>
                  <a:ext uri="{FF2B5EF4-FFF2-40B4-BE49-F238E27FC236}">
                    <a16:creationId xmlns:a16="http://schemas.microsoft.com/office/drawing/2014/main" id="{4DE4DDF8-09CD-4D3A-97AC-60491E120A5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74" name="Freeform 8">
                <a:extLst>
                  <a:ext uri="{FF2B5EF4-FFF2-40B4-BE49-F238E27FC236}">
                    <a16:creationId xmlns:a16="http://schemas.microsoft.com/office/drawing/2014/main" id="{3DB315E9-BEAB-4C16-A108-55461BE83AA2}"/>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5" name="Freeform 9">
                <a:extLst>
                  <a:ext uri="{FF2B5EF4-FFF2-40B4-BE49-F238E27FC236}">
                    <a16:creationId xmlns:a16="http://schemas.microsoft.com/office/drawing/2014/main" id="{3ACBC9F3-FAEB-43E6-99D1-7779D32E7D54}"/>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6" name="Rectangle 10">
                <a:extLst>
                  <a:ext uri="{FF2B5EF4-FFF2-40B4-BE49-F238E27FC236}">
                    <a16:creationId xmlns:a16="http://schemas.microsoft.com/office/drawing/2014/main" id="{22909493-038D-42AA-9A8C-C9DB48DF989A}"/>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07" name="矩形 106">
            <a:extLst>
              <a:ext uri="{FF2B5EF4-FFF2-40B4-BE49-F238E27FC236}">
                <a16:creationId xmlns:a16="http://schemas.microsoft.com/office/drawing/2014/main" id="{9A42AB9D-538A-4AB4-8B21-199BEEEA4B79}"/>
              </a:ext>
            </a:extLst>
          </p:cNvPr>
          <p:cNvSpPr/>
          <p:nvPr/>
        </p:nvSpPr>
        <p:spPr>
          <a:xfrm>
            <a:off x="5783679" y="1830002"/>
            <a:ext cx="228982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Station-to-station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08" name="图形 107" descr="箭头: 直">
            <a:extLst>
              <a:ext uri="{FF2B5EF4-FFF2-40B4-BE49-F238E27FC236}">
                <a16:creationId xmlns:a16="http://schemas.microsoft.com/office/drawing/2014/main" id="{8915A23D-3C5E-4FC2-A4D3-9DF4DB529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59786" y="2905984"/>
            <a:ext cx="701749" cy="701749"/>
          </a:xfrm>
          <a:prstGeom prst="rect">
            <a:avLst/>
          </a:prstGeom>
        </p:spPr>
      </p:pic>
    </p:spTree>
    <p:extLst>
      <p:ext uri="{BB962C8B-B14F-4D97-AF65-F5344CB8AC3E}">
        <p14:creationId xmlns:p14="http://schemas.microsoft.com/office/powerpoint/2010/main" val="31813769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136</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ext uri="{D42A27DB-BD31-4B8C-83A1-F6EECF244321}">
                <p14:modId xmlns:p14="http://schemas.microsoft.com/office/powerpoint/2010/main" val="2462418392"/>
              </p:ext>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pair of stations</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transit ridership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57199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transit ridership is generated at the origin station, and then transferred to the destination station. But few studies focused on </a:t>
            </a:r>
            <a:r>
              <a:rPr lang="en-US" altLang="zh-CN" dirty="0">
                <a:solidFill>
                  <a:srgbClr val="FF3300"/>
                </a:solidFill>
                <a:latin typeface="Helvetica" panose="020B0604020202020204" pitchFamily="34" charset="0"/>
                <a:cs typeface="Helvetica" panose="020B0604020202020204" pitchFamily="34" charset="0"/>
              </a:rPr>
              <a:t>the procedure of passenger transfer between the departure and destination stations.</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137</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724417" y="2484108"/>
            <a:ext cx="4217180" cy="2761660"/>
            <a:chOff x="4724417" y="1488318"/>
            <a:chExt cx="4217180" cy="2761660"/>
          </a:xfrm>
        </p:grpSpPr>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90433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Using the probability of choosing a specific destination station to describe the transit ridership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64" name="组合 63">
              <a:extLst>
                <a:ext uri="{FF2B5EF4-FFF2-40B4-BE49-F238E27FC236}">
                  <a16:creationId xmlns:a16="http://schemas.microsoft.com/office/drawing/2014/main" id="{7EC27472-B015-4181-AC18-B19427D635D6}"/>
                </a:ext>
              </a:extLst>
            </p:cNvPr>
            <p:cNvGrpSpPr/>
            <p:nvPr/>
          </p:nvGrpSpPr>
          <p:grpSpPr>
            <a:xfrm>
              <a:off x="4724417" y="1488318"/>
              <a:ext cx="4217180" cy="646331"/>
              <a:chOff x="327487" y="2884915"/>
              <a:chExt cx="4217180"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327487"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609234" y="2884915"/>
                <a:ext cx="3935433"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transit ridership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32006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57199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966579"/>
            <a:ext cx="4265430" cy="1703030"/>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In terms of the methods, the linear regression is not proper to describe and estimate the passenger transfer between stations and stations</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138</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58467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1999958"/>
            <a:ext cx="4063028" cy="3704227"/>
            <a:chOff x="4878569" y="1488318"/>
            <a:chExt cx="4063028" cy="3704227"/>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703030"/>
              <a:chOff x="481639" y="2884915"/>
              <a:chExt cx="4063028" cy="1703030"/>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703030"/>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Find a proper function to estimate the influencing factors of the passenger transfer of ridership between stations and stations</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3306454"/>
              <a:ext cx="3958861"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172141" y="268470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96657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6035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nvPr>
        </p:nvGraphicFramePr>
        <p:xfrm>
          <a:off x="184212" y="1560491"/>
          <a:ext cx="8775574" cy="4176000"/>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a:t>
                      </a: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rigin</a:t>
                      </a: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Origin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Origin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Logistic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139</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33578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946059" cy="461665"/>
            <a:chOff x="-3" y="4323990"/>
            <a:chExt cx="2946059"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grpSp>
        <p:nvGrpSpPr>
          <p:cNvPr id="58" name="组合 57">
            <a:extLst>
              <a:ext uri="{FF2B5EF4-FFF2-40B4-BE49-F238E27FC236}">
                <a16:creationId xmlns:a16="http://schemas.microsoft.com/office/drawing/2014/main" id="{B9FD75F2-915F-4412-8E10-3AAEB11F2849}"/>
              </a:ext>
            </a:extLst>
          </p:cNvPr>
          <p:cNvGrpSpPr/>
          <p:nvPr/>
        </p:nvGrpSpPr>
        <p:grpSpPr>
          <a:xfrm>
            <a:off x="4836247" y="2362699"/>
            <a:ext cx="4217310" cy="2314454"/>
            <a:chOff x="5073411" y="1488318"/>
            <a:chExt cx="4217310"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dirty="0">
                  <a:solidFill>
                    <a:schemeClr val="tx1"/>
                  </a:solidFill>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but not the linear relationship to describe the walking duration preference of passengers with different attributes.</a:t>
              </a:r>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133777" y="1488318"/>
              <a:ext cx="4156944" cy="369332"/>
              <a:chOff x="736847" y="2884915"/>
              <a:chExt cx="4156944" cy="369332"/>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Function of </a:t>
                </a:r>
                <a:r>
                  <a:rPr lang="en-US" altLang="zh-CN" dirty="0">
                    <a:solidFill>
                      <a:srgbClr val="FF3300"/>
                    </a:solidFill>
                    <a:latin typeface="Helvetica" panose="020B0604020202020204" pitchFamily="34" charset="0"/>
                    <a:cs typeface="Helvetica" panose="020B0604020202020204" pitchFamily="34" charset="0"/>
                  </a:rPr>
                  <a:t>walking duration</a:t>
                </a: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29" name="箭头: 右 28">
            <a:extLst>
              <a:ext uri="{FF2B5EF4-FFF2-40B4-BE49-F238E27FC236}">
                <a16:creationId xmlns:a16="http://schemas.microsoft.com/office/drawing/2014/main" id="{7876E973-CA02-4ACF-8234-A138FB486931}"/>
              </a:ext>
            </a:extLst>
          </p:cNvPr>
          <p:cNvSpPr/>
          <p:nvPr/>
        </p:nvSpPr>
        <p:spPr>
          <a:xfrm>
            <a:off x="4170022" y="24505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3172F0DC-0573-471E-9506-C7DF5BA7453F}"/>
              </a:ext>
            </a:extLst>
          </p:cNvPr>
          <p:cNvSpPr txBox="1"/>
          <p:nvPr/>
        </p:nvSpPr>
        <p:spPr>
          <a:xfrm>
            <a:off x="6113847" y="1349027"/>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9BF2EBD5-29A3-432A-994E-7ED6BA80363E}"/>
              </a:ext>
            </a:extLst>
          </p:cNvPr>
          <p:cNvSpPr txBox="1"/>
          <p:nvPr/>
        </p:nvSpPr>
        <p:spPr>
          <a:xfrm>
            <a:off x="534803" y="1349027"/>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140</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141</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829467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097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147</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148</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149</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946059" cy="461665"/>
            <a:chOff x="-3" y="4323990"/>
            <a:chExt cx="2946059"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6113847" y="1349027"/>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349027"/>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7" y="2227523"/>
            <a:ext cx="4217310" cy="3253264"/>
            <a:chOff x="5073411" y="1488318"/>
            <a:chExt cx="4217310"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t>
              </a:r>
              <a:r>
                <a:rPr lang="en-US" altLang="zh-CN" dirty="0">
                  <a:solidFill>
                    <a:schemeClr val="tx1"/>
                  </a:solidFill>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133777" y="1488318"/>
              <a:ext cx="4156944" cy="369332"/>
              <a:chOff x="736847" y="2884915"/>
              <a:chExt cx="4156944" cy="369332"/>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Estimation and evaluation</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23" name="箭头: 右 22">
            <a:extLst>
              <a:ext uri="{FF2B5EF4-FFF2-40B4-BE49-F238E27FC236}">
                <a16:creationId xmlns:a16="http://schemas.microsoft.com/office/drawing/2014/main" id="{E0F4C54F-01B6-446E-A5A4-29C19F06C3EE}"/>
              </a:ext>
            </a:extLst>
          </p:cNvPr>
          <p:cNvSpPr/>
          <p:nvPr/>
        </p:nvSpPr>
        <p:spPr>
          <a:xfrm>
            <a:off x="4170022" y="24505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7181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150</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151</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152</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153</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154</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155</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156</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157</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158</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159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16</a:t>
            </a:fld>
            <a:endParaRPr lang="zh-CN" altLang="en-US"/>
          </a:p>
        </p:txBody>
      </p:sp>
      <p:grpSp>
        <p:nvGrpSpPr>
          <p:cNvPr id="2" name="组合 1">
            <a:extLst>
              <a:ext uri="{FF2B5EF4-FFF2-40B4-BE49-F238E27FC236}">
                <a16:creationId xmlns:a16="http://schemas.microsoft.com/office/drawing/2014/main" id="{9CFB3074-BDAE-46F4-8F90-87BBFDB3525D}"/>
              </a:ext>
            </a:extLst>
          </p:cNvPr>
          <p:cNvGrpSpPr/>
          <p:nvPr/>
        </p:nvGrpSpPr>
        <p:grpSpPr>
          <a:xfrm>
            <a:off x="349990" y="791995"/>
            <a:ext cx="8596047" cy="5532525"/>
            <a:chOff x="349990" y="791995"/>
            <a:chExt cx="8596047" cy="5532525"/>
          </a:xfrm>
        </p:grpSpPr>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455300"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131871" y="1402407"/>
              <a:ext cx="2720027"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Probability of walking the given duration or more</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072345" y="4095052"/>
              <a:ext cx="121058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282933" y="4279718"/>
              <a:ext cx="337498" cy="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121093"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Result of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1749197"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Result of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361624" cy="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73677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160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161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162</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163</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164</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167</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4703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648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17</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334977"/>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687560"/>
            <a:ext cx="2492990"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survey</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grpSp>
        <p:nvGrpSpPr>
          <p:cNvPr id="3" name="组合 2">
            <a:extLst>
              <a:ext uri="{FF2B5EF4-FFF2-40B4-BE49-F238E27FC236}">
                <a16:creationId xmlns:a16="http://schemas.microsoft.com/office/drawing/2014/main" id="{88FFA0FF-EE71-46EF-A39C-6E763A57ABDD}"/>
              </a:ext>
            </a:extLst>
          </p:cNvPr>
          <p:cNvGrpSpPr/>
          <p:nvPr/>
        </p:nvGrpSpPr>
        <p:grpSpPr>
          <a:xfrm>
            <a:off x="1235363" y="5163135"/>
            <a:ext cx="6941419" cy="1295789"/>
            <a:chOff x="1235363" y="5093253"/>
            <a:chExt cx="6941419" cy="1295789"/>
          </a:xfrm>
        </p:grpSpPr>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grpSp>
      <p:grpSp>
        <p:nvGrpSpPr>
          <p:cNvPr id="5" name="组合 4">
            <a:extLst>
              <a:ext uri="{FF2B5EF4-FFF2-40B4-BE49-F238E27FC236}">
                <a16:creationId xmlns:a16="http://schemas.microsoft.com/office/drawing/2014/main" id="{7892A550-02B1-4669-9963-958A1F469A04}"/>
              </a:ext>
            </a:extLst>
          </p:cNvPr>
          <p:cNvGrpSpPr/>
          <p:nvPr/>
        </p:nvGrpSpPr>
        <p:grpSpPr>
          <a:xfrm>
            <a:off x="692679" y="2815467"/>
            <a:ext cx="7484103" cy="1617394"/>
            <a:chOff x="692679" y="2717695"/>
            <a:chExt cx="7484103" cy="1617394"/>
          </a:xfrm>
        </p:grpSpPr>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grpSp>
    </p:spTree>
    <p:extLst>
      <p:ext uri="{BB962C8B-B14F-4D97-AF65-F5344CB8AC3E}">
        <p14:creationId xmlns:p14="http://schemas.microsoft.com/office/powerpoint/2010/main" val="119119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18</a:t>
            </a:fld>
            <a:endParaRPr lang="zh-CN" altLang="en-US"/>
          </a:p>
        </p:txBody>
      </p:sp>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grpSp>
        <p:nvGrpSpPr>
          <p:cNvPr id="10" name="组合 9">
            <a:extLst>
              <a:ext uri="{FF2B5EF4-FFF2-40B4-BE49-F238E27FC236}">
                <a16:creationId xmlns:a16="http://schemas.microsoft.com/office/drawing/2014/main" id="{49FB7A53-9186-486E-807D-B3CC1FC744A8}"/>
              </a:ext>
            </a:extLst>
          </p:cNvPr>
          <p:cNvGrpSpPr/>
          <p:nvPr/>
        </p:nvGrpSpPr>
        <p:grpSpPr>
          <a:xfrm>
            <a:off x="516940" y="1735276"/>
            <a:ext cx="8110118" cy="4197882"/>
            <a:chOff x="516940" y="1735276"/>
            <a:chExt cx="8110118" cy="4197882"/>
          </a:xfrm>
        </p:grpSpPr>
        <p:sp>
          <p:nvSpPr>
            <p:cNvPr id="37" name="矩形: 圆角 36">
              <a:extLst>
                <a:ext uri="{FF2B5EF4-FFF2-40B4-BE49-F238E27FC236}">
                  <a16:creationId xmlns:a16="http://schemas.microsoft.com/office/drawing/2014/main" id="{7ED82151-0661-4A54-938C-47F4A290E814}"/>
                </a:ext>
              </a:extLst>
            </p:cNvPr>
            <p:cNvSpPr/>
            <p:nvPr/>
          </p:nvSpPr>
          <p:spPr>
            <a:xfrm>
              <a:off x="516940" y="4277391"/>
              <a:ext cx="4191218" cy="1655767"/>
            </a:xfrm>
            <a:prstGeom prst="roundRect">
              <a:avLst>
                <a:gd name="adj" fmla="val 11530"/>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BE610238-0349-4FA7-9538-C417CC1AAEAC}"/>
                </a:ext>
              </a:extLst>
            </p:cNvPr>
            <p:cNvSpPr txBox="1"/>
            <p:nvPr/>
          </p:nvSpPr>
          <p:spPr>
            <a:xfrm>
              <a:off x="2113630" y="1899578"/>
              <a:ext cx="1082348"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Distance</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EFB44202-F3CE-48A6-8BC8-EEAE6B3B67BF}"/>
                </a:ext>
              </a:extLst>
            </p:cNvPr>
            <p:cNvSpPr txBox="1"/>
            <p:nvPr/>
          </p:nvSpPr>
          <p:spPr>
            <a:xfrm>
              <a:off x="6461899" y="1945744"/>
              <a:ext cx="2033502" cy="646331"/>
            </a:xfrm>
            <a:prstGeom prst="rect">
              <a:avLst/>
            </a:prstGeom>
            <a:solidFill>
              <a:srgbClr val="FF5050"/>
            </a:solidFill>
            <a:ln w="19050">
              <a:noFill/>
              <a:prstDash val="sysDash"/>
            </a:ln>
          </p:spPr>
          <p:txBody>
            <a:bodyPr wrap="square" rtlCol="0">
              <a:spAutoFit/>
            </a:bodyPr>
            <a:lstStyle/>
            <a:p>
              <a:pPr algn="ctr"/>
              <a:r>
                <a:rPr lang="en-US" altLang="zh-CN" dirty="0">
                  <a:solidFill>
                    <a:schemeClr val="bg1"/>
                  </a:solidFill>
                  <a:latin typeface="Helvetica" panose="020B0604020202020204" pitchFamily="34" charset="0"/>
                  <a:cs typeface="Helvetica" panose="020B0604020202020204" pitchFamily="34" charset="0"/>
                </a:rPr>
                <a:t>Actual walking duration</a:t>
              </a:r>
              <a:endParaRPr lang="zh-CN" altLang="en-US" dirty="0">
                <a:solidFill>
                  <a:schemeClr val="bg1"/>
                </a:solidFill>
                <a:latin typeface="Helvetica" panose="020B0604020202020204" pitchFamily="34" charset="0"/>
                <a:cs typeface="Helvetica" panose="020B0604020202020204" pitchFamily="34" charset="0"/>
              </a:endParaRPr>
            </a:p>
          </p:txBody>
        </p:sp>
        <p:pic>
          <p:nvPicPr>
            <p:cNvPr id="7" name="图形 6" descr="房子">
              <a:extLst>
                <a:ext uri="{FF2B5EF4-FFF2-40B4-BE49-F238E27FC236}">
                  <a16:creationId xmlns:a16="http://schemas.microsoft.com/office/drawing/2014/main" id="{27BE83C4-4484-4D1D-92AA-31749B4753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38" y="1735276"/>
              <a:ext cx="914400" cy="914400"/>
            </a:xfrm>
            <a:prstGeom prst="rect">
              <a:avLst/>
            </a:prstGeom>
          </p:spPr>
        </p:pic>
        <p:pic>
          <p:nvPicPr>
            <p:cNvPr id="16" name="图形 15" descr="有轨电车">
              <a:extLst>
                <a:ext uri="{FF2B5EF4-FFF2-40B4-BE49-F238E27FC236}">
                  <a16:creationId xmlns:a16="http://schemas.microsoft.com/office/drawing/2014/main" id="{A282AE79-A417-4724-8261-EE451385D6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2644" y="1759130"/>
              <a:ext cx="914400" cy="914400"/>
            </a:xfrm>
            <a:prstGeom prst="rect">
              <a:avLst/>
            </a:prstGeom>
          </p:spPr>
        </p:pic>
        <p:cxnSp>
          <p:nvCxnSpPr>
            <p:cNvPr id="20" name="直接箭头连接符 19">
              <a:extLst>
                <a:ext uri="{FF2B5EF4-FFF2-40B4-BE49-F238E27FC236}">
                  <a16:creationId xmlns:a16="http://schemas.microsoft.com/office/drawing/2014/main" id="{7F996FF7-74EB-437E-832C-C3D88E396869}"/>
                </a:ext>
              </a:extLst>
            </p:cNvPr>
            <p:cNvCxnSpPr>
              <a:cxnSpLocks/>
            </p:cNvCxnSpPr>
            <p:nvPr/>
          </p:nvCxnSpPr>
          <p:spPr>
            <a:xfrm>
              <a:off x="1993638" y="2428146"/>
              <a:ext cx="1227178" cy="0"/>
            </a:xfrm>
            <a:prstGeom prst="straightConnector1">
              <a:avLst/>
            </a:prstGeom>
            <a:ln w="28575">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782401E-FF37-460A-A02F-4595EDECC717}"/>
                </a:ext>
              </a:extLst>
            </p:cNvPr>
            <p:cNvSpPr txBox="1"/>
            <p:nvPr/>
          </p:nvSpPr>
          <p:spPr>
            <a:xfrm>
              <a:off x="1332234" y="3660120"/>
              <a:ext cx="2549985"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Attributes</a:t>
              </a:r>
            </a:p>
          </p:txBody>
        </p:sp>
        <p:sp>
          <p:nvSpPr>
            <p:cNvPr id="79" name="矩形: 圆角 78">
              <a:extLst>
                <a:ext uri="{FF2B5EF4-FFF2-40B4-BE49-F238E27FC236}">
                  <a16:creationId xmlns:a16="http://schemas.microsoft.com/office/drawing/2014/main" id="{50524CE0-5E71-4922-BEA4-2F86341A5646}"/>
                </a:ext>
              </a:extLst>
            </p:cNvPr>
            <p:cNvSpPr/>
            <p:nvPr/>
          </p:nvSpPr>
          <p:spPr>
            <a:xfrm>
              <a:off x="969982" y="4405226"/>
              <a:ext cx="3133750" cy="561755"/>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sp>
          <p:nvSpPr>
            <p:cNvPr id="80" name="矩形: 圆角 79">
              <a:extLst>
                <a:ext uri="{FF2B5EF4-FFF2-40B4-BE49-F238E27FC236}">
                  <a16:creationId xmlns:a16="http://schemas.microsoft.com/office/drawing/2014/main" id="{0D2DC690-33B9-4E4A-BCB3-14D722C584D6}"/>
                </a:ext>
              </a:extLst>
            </p:cNvPr>
            <p:cNvSpPr/>
            <p:nvPr/>
          </p:nvSpPr>
          <p:spPr>
            <a:xfrm>
              <a:off x="727652" y="5252125"/>
              <a:ext cx="1827862" cy="561756"/>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81" name="矩形: 圆角 80">
              <a:extLst>
                <a:ext uri="{FF2B5EF4-FFF2-40B4-BE49-F238E27FC236}">
                  <a16:creationId xmlns:a16="http://schemas.microsoft.com/office/drawing/2014/main" id="{8045EEC0-3A16-471C-A67A-94DFCA7C8513}"/>
                </a:ext>
              </a:extLst>
            </p:cNvPr>
            <p:cNvSpPr/>
            <p:nvPr/>
          </p:nvSpPr>
          <p:spPr>
            <a:xfrm>
              <a:off x="2786334" y="5223853"/>
              <a:ext cx="1701896" cy="561756"/>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82" name="文本框 81">
              <a:extLst>
                <a:ext uri="{FF2B5EF4-FFF2-40B4-BE49-F238E27FC236}">
                  <a16:creationId xmlns:a16="http://schemas.microsoft.com/office/drawing/2014/main" id="{C5516A10-BDA9-4E37-B56E-65802C608518}"/>
                </a:ext>
              </a:extLst>
            </p:cNvPr>
            <p:cNvSpPr txBox="1"/>
            <p:nvPr/>
          </p:nvSpPr>
          <p:spPr>
            <a:xfrm>
              <a:off x="6593556" y="4104441"/>
              <a:ext cx="2033502"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Willingness of walking duration</a:t>
              </a:r>
              <a:endParaRPr lang="zh-CN" altLang="en-US" dirty="0">
                <a:latin typeface="Helvetica" panose="020B0604020202020204" pitchFamily="34" charset="0"/>
                <a:cs typeface="Helvetica" panose="020B0604020202020204" pitchFamily="34" charset="0"/>
              </a:endParaRPr>
            </a:p>
          </p:txBody>
        </p:sp>
        <p:pic>
          <p:nvPicPr>
            <p:cNvPr id="85" name="图形 84" descr="男人">
              <a:extLst>
                <a:ext uri="{FF2B5EF4-FFF2-40B4-BE49-F238E27FC236}">
                  <a16:creationId xmlns:a16="http://schemas.microsoft.com/office/drawing/2014/main" id="{F2E8AE1B-EC8B-4C2B-9D63-C1781BE6C4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2477" y="4398658"/>
              <a:ext cx="914400" cy="914400"/>
            </a:xfrm>
            <a:prstGeom prst="rect">
              <a:avLst/>
            </a:prstGeom>
          </p:spPr>
        </p:pic>
        <p:pic>
          <p:nvPicPr>
            <p:cNvPr id="29" name="图形 28" descr="箭头: 直">
              <a:extLst>
                <a:ext uri="{FF2B5EF4-FFF2-40B4-BE49-F238E27FC236}">
                  <a16:creationId xmlns:a16="http://schemas.microsoft.com/office/drawing/2014/main" id="{97C4A40B-A065-4DDB-BEA4-A4FE9CEF46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4998142" y="1918034"/>
              <a:ext cx="701749" cy="701749"/>
            </a:xfrm>
            <a:prstGeom prst="rect">
              <a:avLst/>
            </a:prstGeom>
          </p:spPr>
        </p:pic>
        <p:pic>
          <p:nvPicPr>
            <p:cNvPr id="31" name="图形 30" descr="箭头: 直">
              <a:extLst>
                <a:ext uri="{FF2B5EF4-FFF2-40B4-BE49-F238E27FC236}">
                  <a16:creationId xmlns:a16="http://schemas.microsoft.com/office/drawing/2014/main" id="{EADBC865-AD0F-4E58-A2D6-B92A1F369E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7259432" y="3060812"/>
              <a:ext cx="701749" cy="701749"/>
            </a:xfrm>
            <a:prstGeom prst="rect">
              <a:avLst/>
            </a:prstGeom>
          </p:spPr>
        </p:pic>
        <p:pic>
          <p:nvPicPr>
            <p:cNvPr id="32" name="图形 31" descr="箭头: 直">
              <a:extLst>
                <a:ext uri="{FF2B5EF4-FFF2-40B4-BE49-F238E27FC236}">
                  <a16:creationId xmlns:a16="http://schemas.microsoft.com/office/drawing/2014/main" id="{70E53D80-4A30-4BE1-8A37-F5608B4C59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512333" y="4076732"/>
              <a:ext cx="701749" cy="701749"/>
            </a:xfrm>
            <a:prstGeom prst="rect">
              <a:avLst/>
            </a:prstGeom>
          </p:spPr>
        </p:pic>
      </p:grpSp>
      <p:sp>
        <p:nvSpPr>
          <p:cNvPr id="4" name="箭头: 上 3">
            <a:extLst>
              <a:ext uri="{FF2B5EF4-FFF2-40B4-BE49-F238E27FC236}">
                <a16:creationId xmlns:a16="http://schemas.microsoft.com/office/drawing/2014/main" id="{D1A72F7B-877D-4D22-8732-F3BA4E121187}"/>
              </a:ext>
            </a:extLst>
          </p:cNvPr>
          <p:cNvSpPr/>
          <p:nvPr/>
        </p:nvSpPr>
        <p:spPr>
          <a:xfrm rot="2700000">
            <a:off x="5464917" y="2507104"/>
            <a:ext cx="183920" cy="1963646"/>
          </a:xfrm>
          <a:prstGeom prst="upArrow">
            <a:avLst>
              <a:gd name="adj1" fmla="val 33428"/>
              <a:gd name="adj2" fmla="val 174293"/>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加号 5">
            <a:extLst>
              <a:ext uri="{FF2B5EF4-FFF2-40B4-BE49-F238E27FC236}">
                <a16:creationId xmlns:a16="http://schemas.microsoft.com/office/drawing/2014/main" id="{DCB03DE3-01AD-4369-8598-72E5EA2F3B91}"/>
              </a:ext>
            </a:extLst>
          </p:cNvPr>
          <p:cNvSpPr/>
          <p:nvPr/>
        </p:nvSpPr>
        <p:spPr>
          <a:xfrm rot="5400000">
            <a:off x="5129075" y="3175297"/>
            <a:ext cx="750984" cy="750984"/>
          </a:xfrm>
          <a:prstGeom prst="mathPlus">
            <a:avLst>
              <a:gd name="adj1" fmla="val 118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0764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21DB9506-0C93-4987-9B1F-B1CFB966FF0C}"/>
              </a:ext>
            </a:extLst>
          </p:cNvPr>
          <p:cNvSpPr/>
          <p:nvPr/>
        </p:nvSpPr>
        <p:spPr>
          <a:xfrm>
            <a:off x="-1" y="3299168"/>
            <a:ext cx="9143999" cy="21337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4" name="矩形 63">
            <a:extLst>
              <a:ext uri="{FF2B5EF4-FFF2-40B4-BE49-F238E27FC236}">
                <a16:creationId xmlns:a16="http://schemas.microsoft.com/office/drawing/2014/main" id="{782BC2E4-FCBD-4F24-A2A0-1259E80DB3C8}"/>
              </a:ext>
            </a:extLst>
          </p:cNvPr>
          <p:cNvSpPr/>
          <p:nvPr/>
        </p:nvSpPr>
        <p:spPr>
          <a:xfrm>
            <a:off x="0" y="537683"/>
            <a:ext cx="9143999" cy="28195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19</a:t>
            </a:fld>
            <a:endParaRPr lang="zh-CN" altLang="en-US"/>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p:grpSp>
        <p:nvGrpSpPr>
          <p:cNvPr id="5" name="组合 4">
            <a:extLst>
              <a:ext uri="{FF2B5EF4-FFF2-40B4-BE49-F238E27FC236}">
                <a16:creationId xmlns:a16="http://schemas.microsoft.com/office/drawing/2014/main" id="{723185F1-BF14-44DB-82A7-2A5147082F9A}"/>
              </a:ext>
            </a:extLst>
          </p:cNvPr>
          <p:cNvGrpSpPr/>
          <p:nvPr/>
        </p:nvGrpSpPr>
        <p:grpSpPr>
          <a:xfrm>
            <a:off x="297571" y="1633838"/>
            <a:ext cx="4400551" cy="1668255"/>
            <a:chOff x="297571" y="1770640"/>
            <a:chExt cx="4400551" cy="1668255"/>
          </a:xfrm>
        </p:grpSpPr>
        <p:grpSp>
          <p:nvGrpSpPr>
            <p:cNvPr id="34" name="组合 33">
              <a:extLst>
                <a:ext uri="{FF2B5EF4-FFF2-40B4-BE49-F238E27FC236}">
                  <a16:creationId xmlns:a16="http://schemas.microsoft.com/office/drawing/2014/main" id="{E8E780C5-40C2-4DA2-9DFA-514D71CD518D}"/>
                </a:ext>
              </a:extLst>
            </p:cNvPr>
            <p:cNvGrpSpPr/>
            <p:nvPr/>
          </p:nvGrpSpPr>
          <p:grpSpPr>
            <a:xfrm>
              <a:off x="1371570" y="1770640"/>
              <a:ext cx="2252555" cy="1039586"/>
              <a:chOff x="352244" y="1886414"/>
              <a:chExt cx="2252555" cy="1039586"/>
            </a:xfrm>
          </p:grpSpPr>
          <p:sp>
            <p:nvSpPr>
              <p:cNvPr id="28" name="对话气泡: 圆角矩形 27">
                <a:extLst>
                  <a:ext uri="{FF2B5EF4-FFF2-40B4-BE49-F238E27FC236}">
                    <a16:creationId xmlns:a16="http://schemas.microsoft.com/office/drawing/2014/main" id="{8367EC2C-F337-460F-8180-BDBC84BF50E5}"/>
                  </a:ext>
                </a:extLst>
              </p:cNvPr>
              <p:cNvSpPr/>
              <p:nvPr/>
            </p:nvSpPr>
            <p:spPr>
              <a:xfrm>
                <a:off x="352244" y="1886414"/>
                <a:ext cx="2252555" cy="400111"/>
              </a:xfrm>
              <a:prstGeom prst="wedgeRoundRectCallout">
                <a:avLst>
                  <a:gd name="adj1" fmla="val -15429"/>
                  <a:gd name="adj2" fmla="val 87053"/>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walked </a:t>
                </a:r>
                <a:r>
                  <a:rPr lang="en-US" altLang="zh-CN" dirty="0">
                    <a:solidFill>
                      <a:srgbClr val="FF3300"/>
                    </a:solidFill>
                    <a:latin typeface="Helvetica" panose="020B0604020202020204" pitchFamily="34" charset="0"/>
                    <a:cs typeface="Helvetica" panose="020B0604020202020204" pitchFamily="34" charset="0"/>
                  </a:rPr>
                  <a:t>3</a:t>
                </a:r>
                <a:r>
                  <a:rPr lang="en-US" altLang="zh-CN" dirty="0">
                    <a:solidFill>
                      <a:schemeClr val="tx1"/>
                    </a:solidFill>
                    <a:latin typeface="Helvetica" panose="020B0604020202020204" pitchFamily="34" charset="0"/>
                    <a:cs typeface="Helvetica" panose="020B0604020202020204" pitchFamily="34" charset="0"/>
                  </a:rPr>
                  <a:t> minutes</a:t>
                </a:r>
                <a:endParaRPr lang="zh-CN" altLang="en-US" dirty="0">
                  <a:solidFill>
                    <a:schemeClr val="tx1"/>
                  </a:solidFill>
                  <a:latin typeface="Helvetica" panose="020B0604020202020204" pitchFamily="34" charset="0"/>
                  <a:cs typeface="Helvetica" panose="020B0604020202020204" pitchFamily="34" charset="0"/>
                </a:endParaRPr>
              </a:p>
            </p:txBody>
          </p:sp>
          <p:pic>
            <p:nvPicPr>
              <p:cNvPr id="29" name="图形 28" descr="步行">
                <a:extLst>
                  <a:ext uri="{FF2B5EF4-FFF2-40B4-BE49-F238E27FC236}">
                    <a16:creationId xmlns:a16="http://schemas.microsoft.com/office/drawing/2014/main" id="{3A5A0043-AA30-4C23-87A5-9448264DF0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4" y="2356653"/>
                <a:ext cx="569347" cy="569347"/>
              </a:xfrm>
              <a:prstGeom prst="rect">
                <a:avLst/>
              </a:prstGeom>
            </p:spPr>
          </p:pic>
        </p:grpSp>
        <p:sp>
          <p:nvSpPr>
            <p:cNvPr id="31" name="文本框 30">
              <a:extLst>
                <a:ext uri="{FF2B5EF4-FFF2-40B4-BE49-F238E27FC236}">
                  <a16:creationId xmlns:a16="http://schemas.microsoft.com/office/drawing/2014/main" id="{88EC354C-9E01-4D49-AD09-02FEBBFC397E}"/>
                </a:ext>
              </a:extLst>
            </p:cNvPr>
            <p:cNvSpPr txBox="1"/>
            <p:nvPr/>
          </p:nvSpPr>
          <p:spPr>
            <a:xfrm>
              <a:off x="297571" y="2792564"/>
              <a:ext cx="4400551"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Uncertainly</a:t>
              </a:r>
            </a:p>
            <a:p>
              <a:pPr algn="ctr"/>
              <a:r>
                <a:rPr lang="en-US" altLang="zh-CN" dirty="0">
                  <a:latin typeface="Helvetica" panose="020B0604020202020204" pitchFamily="34" charset="0"/>
                  <a:cs typeface="Helvetica" panose="020B0604020202020204" pitchFamily="34" charset="0"/>
                </a:rPr>
                <a:t>if 6 minutes can be accepted</a:t>
              </a:r>
              <a:endParaRPr lang="zh-CN" altLang="en-US" dirty="0">
                <a:latin typeface="Helvetica" panose="020B0604020202020204" pitchFamily="34" charset="0"/>
                <a:cs typeface="Helvetica" panose="020B0604020202020204" pitchFamily="34" charset="0"/>
              </a:endParaRPr>
            </a:p>
          </p:txBody>
        </p:sp>
      </p:grpSp>
      <p:sp>
        <p:nvSpPr>
          <p:cNvPr id="42" name="文本框 41">
            <a:extLst>
              <a:ext uri="{FF2B5EF4-FFF2-40B4-BE49-F238E27FC236}">
                <a16:creationId xmlns:a16="http://schemas.microsoft.com/office/drawing/2014/main" id="{7BF5FB6A-BD36-4D07-8DA3-6B60F2136D61}"/>
              </a:ext>
            </a:extLst>
          </p:cNvPr>
          <p:cNvSpPr txBox="1"/>
          <p:nvPr/>
        </p:nvSpPr>
        <p:spPr>
          <a:xfrm>
            <a:off x="499952" y="1054378"/>
            <a:ext cx="473719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If investigating the </a:t>
            </a:r>
            <a:r>
              <a:rPr lang="en-US" altLang="zh-CN" dirty="0">
                <a:solidFill>
                  <a:srgbClr val="FF3300"/>
                </a:solidFill>
                <a:latin typeface="Helvetica" panose="020B0604020202020204" pitchFamily="34" charset="0"/>
                <a:cs typeface="Helvetica" panose="020B0604020202020204" pitchFamily="34" charset="0"/>
              </a:rPr>
              <a:t>6-minute walking duration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6" name="组合 5">
            <a:extLst>
              <a:ext uri="{FF2B5EF4-FFF2-40B4-BE49-F238E27FC236}">
                <a16:creationId xmlns:a16="http://schemas.microsoft.com/office/drawing/2014/main" id="{62D64A3A-3AE9-4DA1-AC69-FF571828D603}"/>
              </a:ext>
            </a:extLst>
          </p:cNvPr>
          <p:cNvGrpSpPr/>
          <p:nvPr/>
        </p:nvGrpSpPr>
        <p:grpSpPr>
          <a:xfrm>
            <a:off x="5575444" y="1622290"/>
            <a:ext cx="2941831" cy="1692508"/>
            <a:chOff x="5575444" y="1759092"/>
            <a:chExt cx="2941831" cy="1692508"/>
          </a:xfrm>
        </p:grpSpPr>
        <p:grpSp>
          <p:nvGrpSpPr>
            <p:cNvPr id="39" name="组合 38">
              <a:extLst>
                <a:ext uri="{FF2B5EF4-FFF2-40B4-BE49-F238E27FC236}">
                  <a16:creationId xmlns:a16="http://schemas.microsoft.com/office/drawing/2014/main" id="{BBB0E26A-E862-4218-A075-3E21753BE97A}"/>
                </a:ext>
              </a:extLst>
            </p:cNvPr>
            <p:cNvGrpSpPr/>
            <p:nvPr/>
          </p:nvGrpSpPr>
          <p:grpSpPr>
            <a:xfrm>
              <a:off x="5919103" y="1759092"/>
              <a:ext cx="2252555" cy="1039586"/>
              <a:chOff x="352244" y="1886414"/>
              <a:chExt cx="2252555" cy="1039586"/>
            </a:xfrm>
          </p:grpSpPr>
          <p:sp>
            <p:nvSpPr>
              <p:cNvPr id="40" name="对话气泡: 圆角矩形 39">
                <a:extLst>
                  <a:ext uri="{FF2B5EF4-FFF2-40B4-BE49-F238E27FC236}">
                    <a16:creationId xmlns:a16="http://schemas.microsoft.com/office/drawing/2014/main" id="{C0E54722-4A66-49F7-ACB6-852C39FA71C5}"/>
                  </a:ext>
                </a:extLst>
              </p:cNvPr>
              <p:cNvSpPr/>
              <p:nvPr/>
            </p:nvSpPr>
            <p:spPr>
              <a:xfrm>
                <a:off x="352244" y="1886414"/>
                <a:ext cx="2252555" cy="400111"/>
              </a:xfrm>
              <a:prstGeom prst="wedgeRoundRectCallout">
                <a:avLst>
                  <a:gd name="adj1" fmla="val -15429"/>
                  <a:gd name="adj2" fmla="val 87053"/>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walked </a:t>
                </a:r>
                <a:r>
                  <a:rPr lang="en-US" altLang="zh-CN" dirty="0">
                    <a:solidFill>
                      <a:srgbClr val="FF3300"/>
                    </a:solidFill>
                    <a:latin typeface="Helvetica" panose="020B0604020202020204" pitchFamily="34" charset="0"/>
                    <a:cs typeface="Helvetica" panose="020B0604020202020204" pitchFamily="34" charset="0"/>
                  </a:rPr>
                  <a:t>10</a:t>
                </a:r>
                <a:r>
                  <a:rPr lang="en-US" altLang="zh-CN" dirty="0">
                    <a:solidFill>
                      <a:schemeClr val="tx1"/>
                    </a:solidFill>
                    <a:latin typeface="Helvetica" panose="020B0604020202020204" pitchFamily="34" charset="0"/>
                    <a:cs typeface="Helvetica" panose="020B0604020202020204" pitchFamily="34" charset="0"/>
                  </a:rPr>
                  <a:t> minutes</a:t>
                </a: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1" name="图形 40" descr="步行">
                <a:extLst>
                  <a:ext uri="{FF2B5EF4-FFF2-40B4-BE49-F238E27FC236}">
                    <a16:creationId xmlns:a16="http://schemas.microsoft.com/office/drawing/2014/main" id="{A7FCDEA0-E608-4E48-9DC5-6F7664742C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4" y="2356653"/>
                <a:ext cx="569347" cy="569347"/>
              </a:xfrm>
              <a:prstGeom prst="rect">
                <a:avLst/>
              </a:prstGeom>
            </p:spPr>
          </p:pic>
        </p:grpSp>
        <p:sp>
          <p:nvSpPr>
            <p:cNvPr id="57" name="文本框 56">
              <a:extLst>
                <a:ext uri="{FF2B5EF4-FFF2-40B4-BE49-F238E27FC236}">
                  <a16:creationId xmlns:a16="http://schemas.microsoft.com/office/drawing/2014/main" id="{1E6044E5-550E-4DB2-A142-BCC9EBBD7E77}"/>
                </a:ext>
              </a:extLst>
            </p:cNvPr>
            <p:cNvSpPr txBox="1"/>
            <p:nvPr/>
          </p:nvSpPr>
          <p:spPr>
            <a:xfrm>
              <a:off x="5575444" y="2805269"/>
              <a:ext cx="2941831" cy="646331"/>
            </a:xfrm>
            <a:prstGeom prst="rect">
              <a:avLst/>
            </a:prstGeom>
            <a:noFill/>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Certainly</a:t>
              </a:r>
            </a:p>
            <a:p>
              <a:pPr algn="ctr"/>
              <a:r>
                <a:rPr lang="en-US" altLang="zh-CN" dirty="0">
                  <a:latin typeface="Helvetica" panose="020B0604020202020204" pitchFamily="34" charset="0"/>
                  <a:cs typeface="Helvetica" panose="020B0604020202020204" pitchFamily="34" charset="0"/>
                </a:rPr>
                <a:t>6 minutes can be accepted</a:t>
              </a:r>
              <a:endParaRPr lang="zh-CN" altLang="en-US" dirty="0">
                <a:latin typeface="Helvetica" panose="020B0604020202020204" pitchFamily="34" charset="0"/>
                <a:cs typeface="Helvetica" panose="020B0604020202020204" pitchFamily="34" charset="0"/>
              </a:endParaRPr>
            </a:p>
          </p:txBody>
        </p:sp>
      </p:grpSp>
      <p:grpSp>
        <p:nvGrpSpPr>
          <p:cNvPr id="4" name="组合 3">
            <a:extLst>
              <a:ext uri="{FF2B5EF4-FFF2-40B4-BE49-F238E27FC236}">
                <a16:creationId xmlns:a16="http://schemas.microsoft.com/office/drawing/2014/main" id="{C48A438C-9337-4E33-8C8C-A79ED7898C70}"/>
              </a:ext>
            </a:extLst>
          </p:cNvPr>
          <p:cNvGrpSpPr/>
          <p:nvPr/>
        </p:nvGrpSpPr>
        <p:grpSpPr>
          <a:xfrm>
            <a:off x="98078" y="3541789"/>
            <a:ext cx="8934578" cy="1739967"/>
            <a:chOff x="119918" y="3700027"/>
            <a:chExt cx="8934578" cy="1739967"/>
          </a:xfrm>
        </p:grpSpPr>
        <p:sp>
          <p:nvSpPr>
            <p:cNvPr id="44" name="文本框 43">
              <a:extLst>
                <a:ext uri="{FF2B5EF4-FFF2-40B4-BE49-F238E27FC236}">
                  <a16:creationId xmlns:a16="http://schemas.microsoft.com/office/drawing/2014/main" id="{75537A99-5B27-4450-96AB-D54533D08914}"/>
                </a:ext>
              </a:extLst>
            </p:cNvPr>
            <p:cNvSpPr txBox="1"/>
            <p:nvPr/>
          </p:nvSpPr>
          <p:spPr>
            <a:xfrm>
              <a:off x="5454873" y="5066384"/>
              <a:ext cx="92845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Certain</a:t>
              </a:r>
              <a:endParaRPr lang="zh-CN" altLang="en-US" dirty="0">
                <a:latin typeface="Helvetica" panose="020B0604020202020204" pitchFamily="34" charset="0"/>
                <a:cs typeface="Helvetica" panose="020B0604020202020204" pitchFamily="34" charset="0"/>
              </a:endParaRPr>
            </a:p>
          </p:txBody>
        </p:sp>
        <p:grpSp>
          <p:nvGrpSpPr>
            <p:cNvPr id="3" name="组合 2">
              <a:extLst>
                <a:ext uri="{FF2B5EF4-FFF2-40B4-BE49-F238E27FC236}">
                  <a16:creationId xmlns:a16="http://schemas.microsoft.com/office/drawing/2014/main" id="{D6E7B984-EC19-4A74-B40B-767D7AC48D9D}"/>
                </a:ext>
              </a:extLst>
            </p:cNvPr>
            <p:cNvGrpSpPr/>
            <p:nvPr/>
          </p:nvGrpSpPr>
          <p:grpSpPr>
            <a:xfrm>
              <a:off x="1912250" y="4533224"/>
              <a:ext cx="5906448" cy="369332"/>
              <a:chOff x="2826075" y="4363434"/>
              <a:chExt cx="5906448" cy="369332"/>
            </a:xfrm>
          </p:grpSpPr>
          <p:sp>
            <p:nvSpPr>
              <p:cNvPr id="46" name="矩形 45">
                <a:extLst>
                  <a:ext uri="{FF2B5EF4-FFF2-40B4-BE49-F238E27FC236}">
                    <a16:creationId xmlns:a16="http://schemas.microsoft.com/office/drawing/2014/main" id="{55F19F79-D0BF-4BBF-8CCF-6D603BE85C91}"/>
                  </a:ext>
                </a:extLst>
              </p:cNvPr>
              <p:cNvSpPr/>
              <p:nvPr/>
            </p:nvSpPr>
            <p:spPr>
              <a:xfrm>
                <a:off x="4727027" y="4363434"/>
                <a:ext cx="4005496" cy="369332"/>
              </a:xfrm>
              <a:prstGeom prst="rect">
                <a:avLst/>
              </a:prstGeom>
              <a:solidFill>
                <a:srgbClr val="FF5050">
                  <a:alpha val="74902"/>
                </a:srgbClr>
              </a:solid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5" name="矩形 44">
                <a:extLst>
                  <a:ext uri="{FF2B5EF4-FFF2-40B4-BE49-F238E27FC236}">
                    <a16:creationId xmlns:a16="http://schemas.microsoft.com/office/drawing/2014/main" id="{1E3C0A74-4066-403D-A39E-348A50DE6F69}"/>
                  </a:ext>
                </a:extLst>
              </p:cNvPr>
              <p:cNvSpPr/>
              <p:nvPr/>
            </p:nvSpPr>
            <p:spPr>
              <a:xfrm>
                <a:off x="2826075" y="4363434"/>
                <a:ext cx="1900951" cy="369332"/>
              </a:xfrm>
              <a:prstGeom prst="rect">
                <a:avLst/>
              </a:prstGeom>
              <a:pattFill prst="pct20">
                <a:fgClr>
                  <a:srgbClr val="FF5050"/>
                </a:fgClr>
                <a:bgClr>
                  <a:schemeClr val="bg1"/>
                </a:bgClr>
              </a:patt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pic>
          <p:nvPicPr>
            <p:cNvPr id="47" name="图形 46" descr="步行">
              <a:extLst>
                <a:ext uri="{FF2B5EF4-FFF2-40B4-BE49-F238E27FC236}">
                  <a16:creationId xmlns:a16="http://schemas.microsoft.com/office/drawing/2014/main" id="{F1D92560-2B81-437A-8DB9-A73548A23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714" y="4439972"/>
              <a:ext cx="569347" cy="569347"/>
            </a:xfrm>
            <a:prstGeom prst="rect">
              <a:avLst/>
            </a:prstGeom>
          </p:spPr>
        </p:pic>
        <p:sp>
          <p:nvSpPr>
            <p:cNvPr id="48" name="文本框 47">
              <a:extLst>
                <a:ext uri="{FF2B5EF4-FFF2-40B4-BE49-F238E27FC236}">
                  <a16:creationId xmlns:a16="http://schemas.microsoft.com/office/drawing/2014/main" id="{8AFFC44D-18FC-4386-9E2A-498668DE3BB8}"/>
                </a:ext>
              </a:extLst>
            </p:cNvPr>
            <p:cNvSpPr txBox="1"/>
            <p:nvPr/>
          </p:nvSpPr>
          <p:spPr>
            <a:xfrm>
              <a:off x="5275337" y="3700027"/>
              <a:ext cx="1287532"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More than </a:t>
              </a:r>
            </a:p>
            <a:p>
              <a:pPr algn="ctr"/>
              <a:r>
                <a:rPr lang="en-US" altLang="zh-CN" dirty="0">
                  <a:latin typeface="Helvetica" panose="020B0604020202020204" pitchFamily="34" charset="0"/>
                  <a:cs typeface="Helvetica" panose="020B0604020202020204" pitchFamily="34" charset="0"/>
                </a:rPr>
                <a:t>6 minutes</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4FEDCDBE-FAD0-41EE-AABA-1873629C3566}"/>
                </a:ext>
              </a:extLst>
            </p:cNvPr>
            <p:cNvSpPr txBox="1"/>
            <p:nvPr/>
          </p:nvSpPr>
          <p:spPr>
            <a:xfrm>
              <a:off x="2319056" y="3703373"/>
              <a:ext cx="1184940"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Less than</a:t>
              </a:r>
            </a:p>
            <a:p>
              <a:pPr algn="ctr"/>
              <a:r>
                <a:rPr lang="en-US" altLang="zh-CN" dirty="0">
                  <a:latin typeface="Helvetica" panose="020B0604020202020204" pitchFamily="34" charset="0"/>
                  <a:cs typeface="Helvetica" panose="020B0604020202020204" pitchFamily="34" charset="0"/>
                </a:rPr>
                <a:t>6 minutes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D652212-4B7C-4440-B6E4-107635A7C56C}"/>
                </a:ext>
              </a:extLst>
            </p:cNvPr>
            <p:cNvSpPr txBox="1"/>
            <p:nvPr/>
          </p:nvSpPr>
          <p:spPr>
            <a:xfrm>
              <a:off x="7805436" y="4533004"/>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Proportion</a:t>
              </a:r>
              <a:endParaRPr lang="zh-CN" altLang="en-US" dirty="0">
                <a:latin typeface="Helvetica" panose="020B0604020202020204" pitchFamily="34" charset="0"/>
                <a:cs typeface="Helvetica" panose="020B0604020202020204" pitchFamily="34" charset="0"/>
              </a:endParaRPr>
            </a:p>
          </p:txBody>
        </p:sp>
        <p:sp>
          <p:nvSpPr>
            <p:cNvPr id="56" name="文本框 55">
              <a:extLst>
                <a:ext uri="{FF2B5EF4-FFF2-40B4-BE49-F238E27FC236}">
                  <a16:creationId xmlns:a16="http://schemas.microsoft.com/office/drawing/2014/main" id="{F1D87B5E-BB59-4245-82C1-D36DAD96596F}"/>
                </a:ext>
              </a:extLst>
            </p:cNvPr>
            <p:cNvSpPr txBox="1"/>
            <p:nvPr/>
          </p:nvSpPr>
          <p:spPr>
            <a:xfrm>
              <a:off x="2329096" y="5070662"/>
              <a:ext cx="117211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Uncertain</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9D3E3200-3D1E-4319-AF9D-07A6EDE56AA2}"/>
                </a:ext>
              </a:extLst>
            </p:cNvPr>
            <p:cNvSpPr txBox="1"/>
            <p:nvPr/>
          </p:nvSpPr>
          <p:spPr>
            <a:xfrm>
              <a:off x="119918" y="3700400"/>
              <a:ext cx="1844939"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Actual</a:t>
              </a:r>
            </a:p>
            <a:p>
              <a:pPr algn="ctr"/>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148E2349-71BE-4E10-B53C-1D1F846D54E3}"/>
                </a:ext>
              </a:extLst>
            </p:cNvPr>
            <p:cNvSpPr txBox="1"/>
            <p:nvPr/>
          </p:nvSpPr>
          <p:spPr>
            <a:xfrm>
              <a:off x="366381" y="5070662"/>
              <a:ext cx="1352012"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Willingness</a:t>
              </a:r>
              <a:endParaRPr lang="zh-CN" altLang="en-US"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9653645-FD8D-43B1-8B70-CE636DDAD1DA}"/>
                  </a:ext>
                </a:extLst>
              </p:cNvPr>
              <p:cNvSpPr txBox="1"/>
              <p:nvPr/>
            </p:nvSpPr>
            <p:spPr>
              <a:xfrm>
                <a:off x="3060431" y="5855866"/>
                <a:ext cx="5030026"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𝑊𝑖𝑙𝑙𝑖𝑛𝑔𝑛𝑒𝑠𝑠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𝐹𝑢𝑛𝑐𝑡𝑖𝑜𝑛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𝑝𝑒𝑟𝑠𝑜𝑛𝑎𝑙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𝑎𝑡𝑡𝑟𝑖𝑏𝑢𝑡𝑒𝑠</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60" name="文本框 59">
                <a:extLst>
                  <a:ext uri="{FF2B5EF4-FFF2-40B4-BE49-F238E27FC236}">
                    <a16:creationId xmlns:a16="http://schemas.microsoft.com/office/drawing/2014/main" id="{A9653645-FD8D-43B1-8B70-CE636DDAD1DA}"/>
                  </a:ext>
                </a:extLst>
              </p:cNvPr>
              <p:cNvSpPr txBox="1">
                <a:spLocks noRot="1" noChangeAspect="1" noMove="1" noResize="1" noEditPoints="1" noAdjustHandles="1" noChangeArrowheads="1" noChangeShapeType="1" noTextEdit="1"/>
              </p:cNvSpPr>
              <p:nvPr/>
            </p:nvSpPr>
            <p:spPr>
              <a:xfrm>
                <a:off x="3060431" y="5855866"/>
                <a:ext cx="5030026" cy="276999"/>
              </a:xfrm>
              <a:prstGeom prst="rect">
                <a:avLst/>
              </a:prstGeom>
              <a:blipFill>
                <a:blip r:embed="rId5"/>
                <a:stretch>
                  <a:fillRect l="-2182" t="-2222" b="-37778"/>
                </a:stretch>
              </a:blipFill>
            </p:spPr>
            <p:txBody>
              <a:bodyPr/>
              <a:lstStyle/>
              <a:p>
                <a:r>
                  <a:rPr lang="zh-CN" altLang="en-US">
                    <a:noFill/>
                  </a:rPr>
                  <a:t> </a:t>
                </a:r>
              </a:p>
            </p:txBody>
          </p:sp>
        </mc:Fallback>
      </mc:AlternateContent>
      <p:pic>
        <p:nvPicPr>
          <p:cNvPr id="62" name="图形 61" descr="箭头: 直">
            <a:extLst>
              <a:ext uri="{FF2B5EF4-FFF2-40B4-BE49-F238E27FC236}">
                <a16:creationId xmlns:a16="http://schemas.microsoft.com/office/drawing/2014/main" id="{7A95920F-895B-4BC2-8C58-64C134EFDC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274795" y="2989544"/>
            <a:ext cx="701749" cy="701749"/>
          </a:xfrm>
          <a:prstGeom prst="rect">
            <a:avLst/>
          </a:prstGeom>
        </p:spPr>
      </p:pic>
      <p:pic>
        <p:nvPicPr>
          <p:cNvPr id="63" name="图形 62" descr="箭头: 直">
            <a:extLst>
              <a:ext uri="{FF2B5EF4-FFF2-40B4-BE49-F238E27FC236}">
                <a16:creationId xmlns:a16="http://schemas.microsoft.com/office/drawing/2014/main" id="{0E4BD1E1-3D34-40DA-BAA9-B2221CB4B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274794" y="5014420"/>
            <a:ext cx="701749" cy="701749"/>
          </a:xfrm>
          <a:prstGeom prst="rect">
            <a:avLst/>
          </a:prstGeom>
        </p:spPr>
      </p:pic>
      <p:sp>
        <p:nvSpPr>
          <p:cNvPr id="43" name="文本框 42">
            <a:extLst>
              <a:ext uri="{FF2B5EF4-FFF2-40B4-BE49-F238E27FC236}">
                <a16:creationId xmlns:a16="http://schemas.microsoft.com/office/drawing/2014/main" id="{7CEE6D00-4FF9-46C6-806C-9443E7ED747B}"/>
              </a:ext>
            </a:extLst>
          </p:cNvPr>
          <p:cNvSpPr txBox="1"/>
          <p:nvPr/>
        </p:nvSpPr>
        <p:spPr>
          <a:xfrm>
            <a:off x="98079" y="5676295"/>
            <a:ext cx="2209178"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With a giving actual walking duration</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2771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59BB3D-053E-450D-B3E0-0069183EC72C}"/>
              </a:ext>
            </a:extLst>
          </p:cNvPr>
          <p:cNvSpPr>
            <a:spLocks noGrp="1"/>
          </p:cNvSpPr>
          <p:nvPr>
            <p:ph type="sldNum" sz="quarter" idx="12"/>
          </p:nvPr>
        </p:nvSpPr>
        <p:spPr/>
        <p:txBody>
          <a:bodyPr/>
          <a:lstStyle/>
          <a:p>
            <a:fld id="{A17BB91D-344C-44E0-9148-DFE0CFF5CFC9}" type="slidenum">
              <a:rPr lang="zh-CN" altLang="en-US" smtClean="0"/>
              <a:t>2</a:t>
            </a:fld>
            <a:endParaRPr lang="zh-CN" altLang="en-US"/>
          </a:p>
        </p:txBody>
      </p:sp>
      <p:sp>
        <p:nvSpPr>
          <p:cNvPr id="5" name="文本框 4">
            <a:extLst>
              <a:ext uri="{FF2B5EF4-FFF2-40B4-BE49-F238E27FC236}">
                <a16:creationId xmlns:a16="http://schemas.microsoft.com/office/drawing/2014/main" id="{A694F590-9042-46EB-9FFA-DF5623F83E2B}"/>
              </a:ext>
            </a:extLst>
          </p:cNvPr>
          <p:cNvSpPr txBox="1"/>
          <p:nvPr/>
        </p:nvSpPr>
        <p:spPr>
          <a:xfrm>
            <a:off x="736847" y="10259"/>
            <a:ext cx="8407152" cy="523220"/>
          </a:xfrm>
          <a:prstGeom prst="rect">
            <a:avLst/>
          </a:prstGeom>
          <a:noFill/>
        </p:spPr>
        <p:txBody>
          <a:bodyPr wrap="square" rtlCol="0">
            <a:spAutoFit/>
          </a:bodyPr>
          <a:lstStyle/>
          <a:p>
            <a:r>
              <a:rPr lang="en-US" altLang="zh-CN" sz="2800">
                <a:latin typeface="Helvetica" panose="020B0604020202020204" pitchFamily="34" charset="0"/>
                <a:cs typeface="Helvetica" panose="020B0604020202020204" pitchFamily="34" charset="0"/>
              </a:rPr>
              <a:t>Agenda (dissertation </a:t>
            </a:r>
            <a:r>
              <a:rPr lang="en-US" altLang="zh-CN" sz="2800" dirty="0">
                <a:latin typeface="Helvetica" panose="020B0604020202020204" pitchFamily="34" charset="0"/>
                <a:cs typeface="Helvetica" panose="020B0604020202020204" pitchFamily="34" charset="0"/>
              </a:rPr>
              <a:t>o</a:t>
            </a:r>
            <a:r>
              <a:rPr lang="en-US" altLang="zh-CN" sz="2800">
                <a:latin typeface="Helvetica" panose="020B0604020202020204" pitchFamily="34" charset="0"/>
                <a:cs typeface="Helvetica" panose="020B0604020202020204" pitchFamily="34" charset="0"/>
              </a:rPr>
              <a:t>verview</a:t>
            </a:r>
            <a:r>
              <a:rPr lang="en-US" altLang="zh-CN" sz="2800" dirty="0">
                <a:latin typeface="Helvetica" panose="020B0604020202020204" pitchFamily="34" charset="0"/>
                <a:cs typeface="Helvetica" panose="020B0604020202020204" pitchFamily="34" charset="0"/>
              </a:rPr>
              <a:t>)</a:t>
            </a:r>
          </a:p>
        </p:txBody>
      </p:sp>
      <p:sp>
        <p:nvSpPr>
          <p:cNvPr id="6" name="矩形 5">
            <a:extLst>
              <a:ext uri="{FF2B5EF4-FFF2-40B4-BE49-F238E27FC236}">
                <a16:creationId xmlns:a16="http://schemas.microsoft.com/office/drawing/2014/main" id="{AAAFA334-E53B-497A-94E0-0BFF1D58F40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3A96951E-A4AB-4FC7-9EBE-2406C53C19BE}"/>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9312F30-FB95-433E-8191-40DE402D8948}"/>
              </a:ext>
            </a:extLst>
          </p:cNvPr>
          <p:cNvGrpSpPr/>
          <p:nvPr/>
        </p:nvGrpSpPr>
        <p:grpSpPr>
          <a:xfrm>
            <a:off x="306570" y="912240"/>
            <a:ext cx="1987463" cy="461665"/>
            <a:chOff x="-3" y="4326643"/>
            <a:chExt cx="1987463" cy="461665"/>
          </a:xfrm>
        </p:grpSpPr>
        <p:sp>
          <p:nvSpPr>
            <p:cNvPr id="9" name="矩形 8">
              <a:extLst>
                <a:ext uri="{FF2B5EF4-FFF2-40B4-BE49-F238E27FC236}">
                  <a16:creationId xmlns:a16="http://schemas.microsoft.com/office/drawing/2014/main" id="{18093C8B-5ED1-4CB1-A5AE-A77C13EE5D61}"/>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 name="文本框 9">
              <a:extLst>
                <a:ext uri="{FF2B5EF4-FFF2-40B4-BE49-F238E27FC236}">
                  <a16:creationId xmlns:a16="http://schemas.microsoft.com/office/drawing/2014/main" id="{FE99B9E1-D68F-4402-95C6-992A1F897B93}"/>
                </a:ext>
              </a:extLst>
            </p:cNvPr>
            <p:cNvSpPr txBox="1"/>
            <p:nvPr/>
          </p:nvSpPr>
          <p:spPr>
            <a:xfrm>
              <a:off x="193379" y="4326643"/>
              <a:ext cx="179408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Introduction</a:t>
              </a:r>
            </a:p>
          </p:txBody>
        </p:sp>
      </p:grpSp>
      <p:sp>
        <p:nvSpPr>
          <p:cNvPr id="11" name="文本框 10">
            <a:extLst>
              <a:ext uri="{FF2B5EF4-FFF2-40B4-BE49-F238E27FC236}">
                <a16:creationId xmlns:a16="http://schemas.microsoft.com/office/drawing/2014/main" id="{46A02293-6780-475C-872E-F077351CC4D0}"/>
              </a:ext>
            </a:extLst>
          </p:cNvPr>
          <p:cNvSpPr txBox="1"/>
          <p:nvPr/>
        </p:nvSpPr>
        <p:spPr>
          <a:xfrm>
            <a:off x="499952" y="1368699"/>
            <a:ext cx="7786209"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Background</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questions</a:t>
            </a:r>
          </a:p>
        </p:txBody>
      </p:sp>
      <p:grpSp>
        <p:nvGrpSpPr>
          <p:cNvPr id="12" name="组合 11">
            <a:extLst>
              <a:ext uri="{FF2B5EF4-FFF2-40B4-BE49-F238E27FC236}">
                <a16:creationId xmlns:a16="http://schemas.microsoft.com/office/drawing/2014/main" id="{139BD2B0-0D58-481C-B657-97E538179A02}"/>
              </a:ext>
            </a:extLst>
          </p:cNvPr>
          <p:cNvGrpSpPr/>
          <p:nvPr/>
        </p:nvGrpSpPr>
        <p:grpSpPr>
          <a:xfrm>
            <a:off x="306570" y="2491789"/>
            <a:ext cx="2443550" cy="461665"/>
            <a:chOff x="-3" y="4326643"/>
            <a:chExt cx="2443550" cy="461665"/>
          </a:xfrm>
        </p:grpSpPr>
        <p:sp>
          <p:nvSpPr>
            <p:cNvPr id="13" name="矩形 12">
              <a:extLst>
                <a:ext uri="{FF2B5EF4-FFF2-40B4-BE49-F238E27FC236}">
                  <a16:creationId xmlns:a16="http://schemas.microsoft.com/office/drawing/2014/main" id="{8F4C6565-9EBE-4A8F-9130-4CE1D6A9A8FE}"/>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4" name="文本框 13">
              <a:extLst>
                <a:ext uri="{FF2B5EF4-FFF2-40B4-BE49-F238E27FC236}">
                  <a16:creationId xmlns:a16="http://schemas.microsoft.com/office/drawing/2014/main" id="{01A30100-B623-4F1B-A636-4FDBB4A567E8}"/>
                </a:ext>
              </a:extLst>
            </p:cNvPr>
            <p:cNvSpPr txBox="1"/>
            <p:nvPr/>
          </p:nvSpPr>
          <p:spPr>
            <a:xfrm>
              <a:off x="193379" y="4326643"/>
              <a:ext cx="2250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Empirical Work</a:t>
              </a:r>
            </a:p>
          </p:txBody>
        </p:sp>
      </p:grpSp>
      <p:sp>
        <p:nvSpPr>
          <p:cNvPr id="15" name="文本框 14">
            <a:extLst>
              <a:ext uri="{FF2B5EF4-FFF2-40B4-BE49-F238E27FC236}">
                <a16:creationId xmlns:a16="http://schemas.microsoft.com/office/drawing/2014/main" id="{88641179-8259-448C-8D49-0E2A05382211}"/>
              </a:ext>
            </a:extLst>
          </p:cNvPr>
          <p:cNvSpPr txBox="1"/>
          <p:nvPr/>
        </p:nvSpPr>
        <p:spPr>
          <a:xfrm>
            <a:off x="499952" y="2973512"/>
            <a:ext cx="8144096" cy="1703030"/>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Willingness of Walking Duration to Transit Stations</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Characteristics of Transit Ridership and Land Use</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 Level</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Station-to-Station Level</a:t>
            </a:r>
          </a:p>
        </p:txBody>
      </p:sp>
      <p:grpSp>
        <p:nvGrpSpPr>
          <p:cNvPr id="16" name="组合 15">
            <a:extLst>
              <a:ext uri="{FF2B5EF4-FFF2-40B4-BE49-F238E27FC236}">
                <a16:creationId xmlns:a16="http://schemas.microsoft.com/office/drawing/2014/main" id="{A3AE0A2D-EFD3-4EC7-860C-30C447792D32}"/>
              </a:ext>
            </a:extLst>
          </p:cNvPr>
          <p:cNvGrpSpPr/>
          <p:nvPr/>
        </p:nvGrpSpPr>
        <p:grpSpPr>
          <a:xfrm>
            <a:off x="306570" y="4931820"/>
            <a:ext cx="1904107" cy="461665"/>
            <a:chOff x="-3" y="4326643"/>
            <a:chExt cx="1904107" cy="461665"/>
          </a:xfrm>
        </p:grpSpPr>
        <p:sp>
          <p:nvSpPr>
            <p:cNvPr id="17" name="矩形 16">
              <a:extLst>
                <a:ext uri="{FF2B5EF4-FFF2-40B4-BE49-F238E27FC236}">
                  <a16:creationId xmlns:a16="http://schemas.microsoft.com/office/drawing/2014/main" id="{DF13AA5C-FE45-4BA3-971A-64D6849DBD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3AAAB3D-51F8-4325-8FEE-9DE8BF331FCF}"/>
                </a:ext>
              </a:extLst>
            </p:cNvPr>
            <p:cNvSpPr txBox="1"/>
            <p:nvPr/>
          </p:nvSpPr>
          <p:spPr>
            <a:xfrm>
              <a:off x="193379" y="4326643"/>
              <a:ext cx="17107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Conclusion</a:t>
              </a:r>
            </a:p>
          </p:txBody>
        </p:sp>
      </p:grpSp>
      <p:sp>
        <p:nvSpPr>
          <p:cNvPr id="19" name="文本框 18">
            <a:extLst>
              <a:ext uri="{FF2B5EF4-FFF2-40B4-BE49-F238E27FC236}">
                <a16:creationId xmlns:a16="http://schemas.microsoft.com/office/drawing/2014/main" id="{4D96C6D3-1BA7-4D94-A003-FAE77DFFBBD3}"/>
              </a:ext>
            </a:extLst>
          </p:cNvPr>
          <p:cNvSpPr txBox="1"/>
          <p:nvPr/>
        </p:nvSpPr>
        <p:spPr>
          <a:xfrm>
            <a:off x="499952" y="5393485"/>
            <a:ext cx="6428749"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Findings</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Recommendations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7944495"/>
      </p:ext>
    </p:extLst>
  </p:cSld>
  <p:clrMapOvr>
    <a:masterClrMapping/>
  </p:clrMapOvr>
  <mc:AlternateContent xmlns:mc="http://schemas.openxmlformats.org/markup-compatibility/2006" xmlns:p14="http://schemas.microsoft.com/office/powerpoint/2010/main">
    <mc:Choice Requires="p14">
      <p:transition spd="slow" p14:dur="2000" advTm="866"/>
    </mc:Choice>
    <mc:Fallback xmlns="">
      <p:transition spd="slow" advTm="8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Attributes</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20</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a:ln w="19050">
            <a:solidFill>
              <a:srgbClr val="FF5050"/>
            </a:solidFill>
            <a:prstDash val="sysDash"/>
          </a:ln>
        </p:spPr>
        <p:txBody>
          <a:bodyPr wrap="none">
            <a:spAutoFit/>
          </a:bodyPr>
          <a:lstStyle/>
          <a:p>
            <a:pPr algn="ctr"/>
            <a:r>
              <a:rPr lang="en-US" altLang="zh-CN" dirty="0">
                <a:latin typeface="Helvetica" panose="020B0604020202020204" pitchFamily="34" charset="0"/>
                <a:cs typeface="Helvetica" panose="020B0604020202020204" pitchFamily="34" charset="0"/>
              </a:rPr>
              <a:t>Probability</a:t>
            </a:r>
          </a:p>
        </p:txBody>
      </p: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spTree>
    <p:extLst>
      <p:ext uri="{BB962C8B-B14F-4D97-AF65-F5344CB8AC3E}">
        <p14:creationId xmlns:p14="http://schemas.microsoft.com/office/powerpoint/2010/main" val="354074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21</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spTree>
    <p:extLst>
      <p:ext uri="{BB962C8B-B14F-4D97-AF65-F5344CB8AC3E}">
        <p14:creationId xmlns:p14="http://schemas.microsoft.com/office/powerpoint/2010/main" val="2443527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22</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D9D9D9"/>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973584" cy="461665"/>
            <a:chOff x="-3" y="4326643"/>
            <a:chExt cx="3973584"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78020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characteristics</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圆角 33">
            <a:extLst>
              <a:ext uri="{FF2B5EF4-FFF2-40B4-BE49-F238E27FC236}">
                <a16:creationId xmlns:a16="http://schemas.microsoft.com/office/drawing/2014/main" id="{B30A5D1F-0EB5-4F14-B6A3-3672A40FB8EA}"/>
              </a:ext>
            </a:extLst>
          </p:cNvPr>
          <p:cNvSpPr/>
          <p:nvPr/>
        </p:nvSpPr>
        <p:spPr>
          <a:xfrm>
            <a:off x="3016273" y="3744822"/>
            <a:ext cx="2856310"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Female</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from 25 to 44</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business</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going home</a:t>
            </a:r>
          </a:p>
        </p:txBody>
      </p:sp>
      <p:sp>
        <p:nvSpPr>
          <p:cNvPr id="5" name="矩形 4">
            <a:extLst>
              <a:ext uri="{FF2B5EF4-FFF2-40B4-BE49-F238E27FC236}">
                <a16:creationId xmlns:a16="http://schemas.microsoft.com/office/drawing/2014/main" id="{10B3E1CC-C9BF-428C-8166-BEF91C267C2F}"/>
              </a:ext>
            </a:extLst>
          </p:cNvPr>
          <p:cNvSpPr/>
          <p:nvPr/>
        </p:nvSpPr>
        <p:spPr>
          <a:xfrm>
            <a:off x="-1" y="537685"/>
            <a:ext cx="9144000" cy="213646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124243"/>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3" y="1055743"/>
            <a:ext cx="8224948"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distribution of walking duration in Fukuoka,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2880666"/>
            <a:ext cx="7362332" cy="461665"/>
            <a:chOff x="-3" y="4326643"/>
            <a:chExt cx="7362332"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71689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of valid features (analysis of variance)</a:t>
              </a:r>
            </a:p>
          </p:txBody>
        </p:sp>
      </p:grpSp>
      <p:sp>
        <p:nvSpPr>
          <p:cNvPr id="3" name="矩形: 圆角 2">
            <a:extLst>
              <a:ext uri="{FF2B5EF4-FFF2-40B4-BE49-F238E27FC236}">
                <a16:creationId xmlns:a16="http://schemas.microsoft.com/office/drawing/2014/main" id="{F88FD6AD-7AD8-4F12-B6A5-78C956F43F14}"/>
              </a:ext>
            </a:extLst>
          </p:cNvPr>
          <p:cNvSpPr/>
          <p:nvPr/>
        </p:nvSpPr>
        <p:spPr>
          <a:xfrm>
            <a:off x="166479" y="3744822"/>
            <a:ext cx="2605597"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over 65</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No occupation</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business</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going home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C5C6C5E1-D052-4F9C-AE73-07AE4D3A2DA5}"/>
              </a:ext>
            </a:extLst>
          </p:cNvPr>
          <p:cNvSpPr txBox="1"/>
          <p:nvPr/>
        </p:nvSpPr>
        <p:spPr>
          <a:xfrm>
            <a:off x="747090" y="3348063"/>
            <a:ext cx="1531188"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5 minutes</a:t>
            </a:r>
            <a:endParaRPr lang="zh-CN" altLang="en-US" dirty="0">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1F952C9F-1751-4247-853F-CC5E6B60306F}"/>
              </a:ext>
            </a:extLst>
          </p:cNvPr>
          <p:cNvSpPr txBox="1"/>
          <p:nvPr/>
        </p:nvSpPr>
        <p:spPr>
          <a:xfrm>
            <a:off x="3731155" y="3348063"/>
            <a:ext cx="1531188"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8 minutes</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41071B1F-3052-4F90-8D25-B9A5D44E29A2}"/>
              </a:ext>
            </a:extLst>
          </p:cNvPr>
          <p:cNvSpPr txBox="1"/>
          <p:nvPr/>
        </p:nvSpPr>
        <p:spPr>
          <a:xfrm>
            <a:off x="6715221" y="3348063"/>
            <a:ext cx="1659429"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13 minutes</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C3606AF0-7603-45A7-927A-1C4B25C2047D}"/>
              </a:ext>
            </a:extLst>
          </p:cNvPr>
          <p:cNvSpPr/>
          <p:nvPr/>
        </p:nvSpPr>
        <p:spPr>
          <a:xfrm>
            <a:off x="6116781" y="3744822"/>
            <a:ext cx="2856310"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from 45-64</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p:txBody>
      </p:sp>
    </p:spTree>
    <p:extLst>
      <p:ext uri="{BB962C8B-B14F-4D97-AF65-F5344CB8AC3E}">
        <p14:creationId xmlns:p14="http://schemas.microsoft.com/office/powerpoint/2010/main" val="1370450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2"/>
            <a:ext cx="9143999" cy="34715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random forest</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283958"/>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52566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644997"/>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878412"/>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954680"/>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4261005"/>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968204"/>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2B4296E9-581D-4295-8F2B-F48038570452}"/>
              </a:ext>
            </a:extLst>
          </p:cNvPr>
          <p:cNvSpPr/>
          <p:nvPr/>
        </p:nvSpPr>
        <p:spPr>
          <a:xfrm>
            <a:off x="0" y="533479"/>
            <a:ext cx="9144000" cy="28502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7808F40-E757-4026-B7BC-D31C61928D91}"/>
              </a:ext>
            </a:extLst>
          </p:cNvPr>
          <p:cNvSpPr/>
          <p:nvPr/>
        </p:nvSpPr>
        <p:spPr>
          <a:xfrm>
            <a:off x="285287" y="3634460"/>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grpSp>
        <p:nvGrpSpPr>
          <p:cNvPr id="13" name="组合 12">
            <a:extLst>
              <a:ext uri="{FF2B5EF4-FFF2-40B4-BE49-F238E27FC236}">
                <a16:creationId xmlns:a16="http://schemas.microsoft.com/office/drawing/2014/main" id="{828A48B9-1766-46B3-A5F9-58C71A63668B}"/>
              </a:ext>
            </a:extLst>
          </p:cNvPr>
          <p:cNvGrpSpPr/>
          <p:nvPr/>
        </p:nvGrpSpPr>
        <p:grpSpPr>
          <a:xfrm>
            <a:off x="3366964" y="1133296"/>
            <a:ext cx="4832601" cy="2078501"/>
            <a:chOff x="3054058" y="1215298"/>
            <a:chExt cx="4832601" cy="2078501"/>
          </a:xfrm>
        </p:grpSpPr>
        <p:sp>
          <p:nvSpPr>
            <p:cNvPr id="41" name="矩形: 圆角 40">
              <a:extLst>
                <a:ext uri="{FF2B5EF4-FFF2-40B4-BE49-F238E27FC236}">
                  <a16:creationId xmlns:a16="http://schemas.microsoft.com/office/drawing/2014/main" id="{71D2C02D-B997-401E-98EB-F707C921EF3F}"/>
                </a:ext>
              </a:extLst>
            </p:cNvPr>
            <p:cNvSpPr/>
            <p:nvPr/>
          </p:nvSpPr>
          <p:spPr>
            <a:xfrm>
              <a:off x="4207044" y="1215298"/>
              <a:ext cx="2635498" cy="982355"/>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a:p>
              <a:pPr>
                <a:lnSpc>
                  <a:spcPct val="150000"/>
                </a:lnSpc>
              </a:pPr>
              <a:r>
                <a:rPr lang="en-US" altLang="zh-CN" dirty="0">
                  <a:solidFill>
                    <a:schemeClr val="tx1"/>
                  </a:solidFill>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3054058"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25</a:t>
            </a:fld>
            <a:endParaRPr lang="zh-CN" altLang="en-US"/>
          </a:p>
        </p:txBody>
      </p:sp>
      <p:grpSp>
        <p:nvGrpSpPr>
          <p:cNvPr id="10" name="组合 9">
            <a:extLst>
              <a:ext uri="{FF2B5EF4-FFF2-40B4-BE49-F238E27FC236}">
                <a16:creationId xmlns:a16="http://schemas.microsoft.com/office/drawing/2014/main" id="{B196AB3F-38A4-48AB-8E1B-330E465A360A}"/>
              </a:ext>
            </a:extLst>
          </p:cNvPr>
          <p:cNvGrpSpPr/>
          <p:nvPr/>
        </p:nvGrpSpPr>
        <p:grpSpPr>
          <a:xfrm>
            <a:off x="3366964" y="4159753"/>
            <a:ext cx="4832601" cy="2083984"/>
            <a:chOff x="3031975" y="4254543"/>
            <a:chExt cx="4832601" cy="2083984"/>
          </a:xfrm>
        </p:grpSpPr>
        <p:sp>
          <p:nvSpPr>
            <p:cNvPr id="52" name="矩形: 圆角 51">
              <a:extLst>
                <a:ext uri="{FF2B5EF4-FFF2-40B4-BE49-F238E27FC236}">
                  <a16:creationId xmlns:a16="http://schemas.microsoft.com/office/drawing/2014/main" id="{DD507A2F-C038-43D2-9C5B-EC55C66DAFEA}"/>
                </a:ext>
              </a:extLst>
            </p:cNvPr>
            <p:cNvSpPr/>
            <p:nvPr/>
          </p:nvSpPr>
          <p:spPr>
            <a:xfrm>
              <a:off x="3448248" y="4254543"/>
              <a:ext cx="3982986" cy="982357"/>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a:p>
              <a:pPr>
                <a:lnSpc>
                  <a:spcPct val="150000"/>
                </a:lnSpc>
              </a:pPr>
              <a:r>
                <a:rPr lang="en-US" altLang="zh-CN" dirty="0">
                  <a:solidFill>
                    <a:schemeClr val="tx1"/>
                  </a:solidFill>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3031975"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0</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grpSp>
      <p:pic>
        <p:nvPicPr>
          <p:cNvPr id="38" name="图形 37" descr="男人">
            <a:extLst>
              <a:ext uri="{FF2B5EF4-FFF2-40B4-BE49-F238E27FC236}">
                <a16:creationId xmlns:a16="http://schemas.microsoft.com/office/drawing/2014/main" id="{97C365C8-8E11-4317-BCC2-C769097C6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44" y="1706475"/>
            <a:ext cx="914400" cy="914400"/>
          </a:xfrm>
          <a:prstGeom prst="rect">
            <a:avLst/>
          </a:prstGeom>
        </p:spPr>
      </p:pic>
      <p:grpSp>
        <p:nvGrpSpPr>
          <p:cNvPr id="4" name="组合 3">
            <a:extLst>
              <a:ext uri="{FF2B5EF4-FFF2-40B4-BE49-F238E27FC236}">
                <a16:creationId xmlns:a16="http://schemas.microsoft.com/office/drawing/2014/main" id="{BE5EDFCF-9E1E-461D-BD02-111F7E924BD8}"/>
              </a:ext>
            </a:extLst>
          </p:cNvPr>
          <p:cNvGrpSpPr/>
          <p:nvPr/>
        </p:nvGrpSpPr>
        <p:grpSpPr>
          <a:xfrm>
            <a:off x="829614" y="4245828"/>
            <a:ext cx="1320659" cy="2000804"/>
            <a:chOff x="609314" y="4323716"/>
            <a:chExt cx="1320659" cy="2000804"/>
          </a:xfrm>
        </p:grpSpPr>
        <p:pic>
          <p:nvPicPr>
            <p:cNvPr id="39" name="图形 38" descr="男人">
              <a:extLst>
                <a:ext uri="{FF2B5EF4-FFF2-40B4-BE49-F238E27FC236}">
                  <a16:creationId xmlns:a16="http://schemas.microsoft.com/office/drawing/2014/main" id="{72F2FCEA-EC63-4BFB-B42C-2191A14ED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847" y="4418067"/>
              <a:ext cx="532537" cy="532537"/>
            </a:xfrm>
            <a:prstGeom prst="rect">
              <a:avLst/>
            </a:prstGeom>
          </p:spPr>
        </p:pic>
        <p:pic>
          <p:nvPicPr>
            <p:cNvPr id="40" name="图形 39" descr="男人">
              <a:extLst>
                <a:ext uri="{FF2B5EF4-FFF2-40B4-BE49-F238E27FC236}">
                  <a16:creationId xmlns:a16="http://schemas.microsoft.com/office/drawing/2014/main" id="{DBF57E93-0850-40F2-ADF3-1CB05C16E4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4550" y="5111647"/>
              <a:ext cx="532537" cy="532537"/>
            </a:xfrm>
            <a:prstGeom prst="rect">
              <a:avLst/>
            </a:prstGeom>
          </p:spPr>
        </p:pic>
        <p:pic>
          <p:nvPicPr>
            <p:cNvPr id="63" name="图形 62" descr="男人">
              <a:extLst>
                <a:ext uri="{FF2B5EF4-FFF2-40B4-BE49-F238E27FC236}">
                  <a16:creationId xmlns:a16="http://schemas.microsoft.com/office/drawing/2014/main" id="{2096C55B-E3F1-44B9-AF38-117E49FED2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848" y="5111436"/>
              <a:ext cx="532537" cy="532537"/>
            </a:xfrm>
            <a:prstGeom prst="rect">
              <a:avLst/>
            </a:prstGeom>
          </p:spPr>
        </p:pic>
        <p:pic>
          <p:nvPicPr>
            <p:cNvPr id="64" name="图形 63" descr="男人">
              <a:extLst>
                <a:ext uri="{FF2B5EF4-FFF2-40B4-BE49-F238E27FC236}">
                  <a16:creationId xmlns:a16="http://schemas.microsoft.com/office/drawing/2014/main" id="{EB11CDB1-C896-4420-9A85-1CE1A5710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4550" y="4418067"/>
              <a:ext cx="532537" cy="532537"/>
            </a:xfrm>
            <a:prstGeom prst="rect">
              <a:avLst/>
            </a:prstGeom>
          </p:spPr>
        </p:pic>
        <p:sp>
          <p:nvSpPr>
            <p:cNvPr id="2" name="矩形: 圆角 1">
              <a:extLst>
                <a:ext uri="{FF2B5EF4-FFF2-40B4-BE49-F238E27FC236}">
                  <a16:creationId xmlns:a16="http://schemas.microsoft.com/office/drawing/2014/main" id="{CAF42656-48AB-466C-9963-2096DB50117B}"/>
                </a:ext>
              </a:extLst>
            </p:cNvPr>
            <p:cNvSpPr/>
            <p:nvPr/>
          </p:nvSpPr>
          <p:spPr>
            <a:xfrm>
              <a:off x="609314" y="4323716"/>
              <a:ext cx="1320659" cy="2000804"/>
            </a:xfrm>
            <a:prstGeom prst="roundRect">
              <a:avLst>
                <a:gd name="adj" fmla="val 11131"/>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2DB7278-858D-4A86-8D67-11115C765EFD}"/>
                </a:ext>
              </a:extLst>
            </p:cNvPr>
            <p:cNvSpPr txBox="1"/>
            <p:nvPr/>
          </p:nvSpPr>
          <p:spPr>
            <a:xfrm>
              <a:off x="1062525" y="5707142"/>
              <a:ext cx="461665" cy="553998"/>
            </a:xfrm>
            <a:prstGeom prst="rect">
              <a:avLst/>
            </a:prstGeom>
            <a:noFill/>
          </p:spPr>
          <p:txBody>
            <a:bodyPr vert="eaVert" wrap="none" rtlCol="0">
              <a:spAutoFit/>
            </a:bodyPr>
            <a:lstStyle/>
            <a:p>
              <a:pPr algn="ctr"/>
              <a:r>
                <a:rPr lang="en-US" altLang="zh-CN" b="1" dirty="0">
                  <a:latin typeface="Helvetica" panose="020B0604020202020204" pitchFamily="34" charset="0"/>
                  <a:cs typeface="Helvetica" panose="020B0604020202020204" pitchFamily="34" charset="0"/>
                </a:rPr>
                <a:t>……</a:t>
              </a:r>
              <a:endParaRPr lang="zh-CN" altLang="en-US"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76F5F837-F6A9-48E2-96E3-EAC4F5399A6C}"/>
              </a:ext>
            </a:extLst>
          </p:cNvPr>
          <p:cNvSpPr/>
          <p:nvPr/>
        </p:nvSpPr>
        <p:spPr>
          <a:xfrm>
            <a:off x="0" y="1319896"/>
            <a:ext cx="9144000" cy="181253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6" name="矩形 45">
            <a:extLst>
              <a:ext uri="{FF2B5EF4-FFF2-40B4-BE49-F238E27FC236}">
                <a16:creationId xmlns:a16="http://schemas.microsoft.com/office/drawing/2014/main" id="{DB8BAA05-E93B-4CEE-8ED4-1DF780C46292}"/>
              </a:ext>
            </a:extLst>
          </p:cNvPr>
          <p:cNvSpPr/>
          <p:nvPr/>
        </p:nvSpPr>
        <p:spPr>
          <a:xfrm>
            <a:off x="0" y="547785"/>
            <a:ext cx="9144000" cy="84701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5" name="矩形: 圆角 44">
            <a:extLst>
              <a:ext uri="{FF2B5EF4-FFF2-40B4-BE49-F238E27FC236}">
                <a16:creationId xmlns:a16="http://schemas.microsoft.com/office/drawing/2014/main" id="{97E793E1-1E08-4EAF-BA34-01C6CFA92167}"/>
              </a:ext>
            </a:extLst>
          </p:cNvPr>
          <p:cNvSpPr/>
          <p:nvPr/>
        </p:nvSpPr>
        <p:spPr>
          <a:xfrm>
            <a:off x="114299" y="5533459"/>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p:cNvPicPr>
          <p:nvPr/>
        </p:nvPicPr>
        <p:blipFill rotWithShape="1">
          <a:blip r:embed="rId3"/>
          <a:srcRect t="14488" b="13331"/>
          <a:stretch/>
        </p:blipFill>
        <p:spPr>
          <a:xfrm>
            <a:off x="3220565" y="3896620"/>
            <a:ext cx="2700000" cy="1440000"/>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p:cNvPicPr>
          <p:nvPr/>
        </p:nvPicPr>
        <p:blipFill rotWithShape="1">
          <a:blip r:embed="rId4"/>
          <a:srcRect t="14254" b="13468"/>
          <a:stretch/>
        </p:blipFill>
        <p:spPr>
          <a:xfrm>
            <a:off x="6161598" y="3898253"/>
            <a:ext cx="2700000" cy="1440000"/>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p:cNvPicPr>
          <p:nvPr/>
        </p:nvPicPr>
        <p:blipFill rotWithShape="1">
          <a:blip r:embed="rId5"/>
          <a:srcRect t="13695" b="12635"/>
          <a:stretch/>
        </p:blipFill>
        <p:spPr>
          <a:xfrm>
            <a:off x="279532" y="3898253"/>
            <a:ext cx="2700000" cy="1440000"/>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5547766"/>
            <a:ext cx="29889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37E78DE-418F-420D-AF89-5D03B76EBB41}"/>
              </a:ext>
            </a:extLst>
          </p:cNvPr>
          <p:cNvGrpSpPr/>
          <p:nvPr/>
        </p:nvGrpSpPr>
        <p:grpSpPr>
          <a:xfrm>
            <a:off x="114300" y="2169624"/>
            <a:ext cx="8875787" cy="778500"/>
            <a:chOff x="114300" y="2580723"/>
            <a:chExt cx="8875787" cy="778500"/>
          </a:xfrm>
        </p:grpSpPr>
        <p:sp>
          <p:nvSpPr>
            <p:cNvPr id="44" name="矩形: 圆角 43">
              <a:extLst>
                <a:ext uri="{FF2B5EF4-FFF2-40B4-BE49-F238E27FC236}">
                  <a16:creationId xmlns:a16="http://schemas.microsoft.com/office/drawing/2014/main" id="{2B7B7203-0230-4798-BFA9-A4822372589F}"/>
                </a:ext>
              </a:extLst>
            </p:cNvPr>
            <p:cNvSpPr/>
            <p:nvPr/>
          </p:nvSpPr>
          <p:spPr>
            <a:xfrm>
              <a:off x="114300" y="2584928"/>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C30225C8-7B2C-4D3C-B4D1-33397F79791D}"/>
                </a:ext>
              </a:extLst>
            </p:cNvPr>
            <p:cNvSpPr txBox="1"/>
            <p:nvPr/>
          </p:nvSpPr>
          <p:spPr>
            <a:xfrm>
              <a:off x="222544" y="2580723"/>
              <a:ext cx="14670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0.142</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0.016</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0.060</a:t>
              </a:r>
            </a:p>
          </p:txBody>
        </p: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2965265"/>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2989891"/>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5972194"/>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5924801"/>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E8F5E33-B252-4F26-A28F-3EAB1CDF81BA}"/>
              </a:ext>
            </a:extLst>
          </p:cNvPr>
          <p:cNvSpPr txBox="1"/>
          <p:nvPr/>
        </p:nvSpPr>
        <p:spPr>
          <a:xfrm>
            <a:off x="1040634" y="862778"/>
            <a:ext cx="118494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5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15E10AA3-A4F6-4BCB-A13D-B07C1D669D2C}"/>
              </a:ext>
            </a:extLst>
          </p:cNvPr>
          <p:cNvSpPr txBox="1"/>
          <p:nvPr/>
        </p:nvSpPr>
        <p:spPr>
          <a:xfrm>
            <a:off x="3998123" y="862778"/>
            <a:ext cx="118494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8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5B34601F-E7F1-4E12-9466-C441EB713A84}"/>
              </a:ext>
            </a:extLst>
          </p:cNvPr>
          <p:cNvSpPr txBox="1"/>
          <p:nvPr/>
        </p:nvSpPr>
        <p:spPr>
          <a:xfrm>
            <a:off x="6955612" y="862778"/>
            <a:ext cx="131318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13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803BE4DC-58BC-4E71-8B34-C2517B6013FA}"/>
              </a:ext>
            </a:extLst>
          </p:cNvPr>
          <p:cNvSpPr/>
          <p:nvPr/>
        </p:nvSpPr>
        <p:spPr>
          <a:xfrm>
            <a:off x="290165" y="1676216"/>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40" name="矩形 39">
            <a:extLst>
              <a:ext uri="{FF2B5EF4-FFF2-40B4-BE49-F238E27FC236}">
                <a16:creationId xmlns:a16="http://schemas.microsoft.com/office/drawing/2014/main" id="{1EB2BB7B-A57D-445F-9B57-7BE57D6F9950}"/>
              </a:ext>
            </a:extLst>
          </p:cNvPr>
          <p:cNvSpPr/>
          <p:nvPr/>
        </p:nvSpPr>
        <p:spPr>
          <a:xfrm>
            <a:off x="290165" y="3364597"/>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cxnSp>
        <p:nvCxnSpPr>
          <p:cNvPr id="42" name="直接连接符 41">
            <a:extLst>
              <a:ext uri="{FF2B5EF4-FFF2-40B4-BE49-F238E27FC236}">
                <a16:creationId xmlns:a16="http://schemas.microsoft.com/office/drawing/2014/main" id="{735AE6CE-C09A-42AB-8C4B-04C14A5E270B}"/>
              </a:ext>
            </a:extLst>
          </p:cNvPr>
          <p:cNvCxnSpPr>
            <a:cxnSpLocks/>
          </p:cNvCxnSpPr>
          <p:nvPr/>
        </p:nvCxnSpPr>
        <p:spPr>
          <a:xfrm>
            <a:off x="3104815" y="851772"/>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9F00BEE-70A7-4C47-B081-4A300FF98468}"/>
              </a:ext>
            </a:extLst>
          </p:cNvPr>
          <p:cNvCxnSpPr>
            <a:cxnSpLocks/>
          </p:cNvCxnSpPr>
          <p:nvPr/>
        </p:nvCxnSpPr>
        <p:spPr>
          <a:xfrm>
            <a:off x="6060827" y="876398"/>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27</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27" name="矩形 26">
            <a:extLst>
              <a:ext uri="{FF2B5EF4-FFF2-40B4-BE49-F238E27FC236}">
                <a16:creationId xmlns:a16="http://schemas.microsoft.com/office/drawing/2014/main" id="{8A60568E-DDB8-4E3D-A0E2-F09B796A4AE9}"/>
              </a:ext>
            </a:extLst>
          </p:cNvPr>
          <p:cNvSpPr/>
          <p:nvPr/>
        </p:nvSpPr>
        <p:spPr>
          <a:xfrm>
            <a:off x="6640706" y="1120954"/>
            <a:ext cx="1905420"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Walk less</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1133243"/>
            <a:ext cx="2079139"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Walk more</a:t>
            </a:r>
          </a:p>
        </p:txBody>
      </p:sp>
      <p:grpSp>
        <p:nvGrpSpPr>
          <p:cNvPr id="4" name="组合 3">
            <a:extLst>
              <a:ext uri="{FF2B5EF4-FFF2-40B4-BE49-F238E27FC236}">
                <a16:creationId xmlns:a16="http://schemas.microsoft.com/office/drawing/2014/main" id="{2BFE9298-4D92-4B2C-BBE1-5B7B5B88AB3D}"/>
              </a:ext>
            </a:extLst>
          </p:cNvPr>
          <p:cNvGrpSpPr/>
          <p:nvPr/>
        </p:nvGrpSpPr>
        <p:grpSpPr>
          <a:xfrm>
            <a:off x="223878" y="1593050"/>
            <a:ext cx="8671999" cy="1612160"/>
            <a:chOff x="211756" y="1642600"/>
            <a:chExt cx="8671999" cy="1612160"/>
          </a:xfrm>
        </p:grpSpPr>
        <p:sp>
          <p:nvSpPr>
            <p:cNvPr id="36" name="矩形: 圆角 35">
              <a:extLst>
                <a:ext uri="{FF2B5EF4-FFF2-40B4-BE49-F238E27FC236}">
                  <a16:creationId xmlns:a16="http://schemas.microsoft.com/office/drawing/2014/main" id="{F3EEDA9E-2310-41BE-9EA4-FB2C8509A3B3}"/>
                </a:ext>
              </a:extLst>
            </p:cNvPr>
            <p:cNvSpPr/>
            <p:nvPr/>
          </p:nvSpPr>
          <p:spPr>
            <a:xfrm>
              <a:off x="211756" y="1643883"/>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01699995-8E4B-406C-A0C7-5EE04A68ED0B}"/>
                </a:ext>
              </a:extLst>
            </p:cNvPr>
            <p:cNvSpPr/>
            <p:nvPr/>
          </p:nvSpPr>
          <p:spPr>
            <a:xfrm>
              <a:off x="6363921" y="2011932"/>
              <a:ext cx="2410503"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730953"/>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642600"/>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621623"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0.142</a:t>
                </a:r>
              </a:p>
            </p:txBody>
          </p:sp>
          <p:sp>
            <p:nvSpPr>
              <p:cNvPr id="30" name="矩形 29">
                <a:extLst>
                  <a:ext uri="{FF2B5EF4-FFF2-40B4-BE49-F238E27FC236}">
                    <a16:creationId xmlns:a16="http://schemas.microsoft.com/office/drawing/2014/main" id="{46A873F4-2259-44EC-9CF1-801AD395E74B}"/>
                  </a:ext>
                </a:extLst>
              </p:cNvPr>
              <p:cNvSpPr/>
              <p:nvPr/>
            </p:nvSpPr>
            <p:spPr>
              <a:xfrm>
                <a:off x="621623" y="2362281"/>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0.843</a:t>
                </a:r>
              </a:p>
            </p:txBody>
          </p:sp>
        </p:grpSp>
      </p:grpSp>
      <p:grpSp>
        <p:nvGrpSpPr>
          <p:cNvPr id="6" name="组合 5">
            <a:extLst>
              <a:ext uri="{FF2B5EF4-FFF2-40B4-BE49-F238E27FC236}">
                <a16:creationId xmlns:a16="http://schemas.microsoft.com/office/drawing/2014/main" id="{1C2807D3-FDC0-4AA5-85A0-75AF5DA1C4EF}"/>
              </a:ext>
            </a:extLst>
          </p:cNvPr>
          <p:cNvGrpSpPr/>
          <p:nvPr/>
        </p:nvGrpSpPr>
        <p:grpSpPr>
          <a:xfrm>
            <a:off x="223878" y="3429394"/>
            <a:ext cx="8671999" cy="1387470"/>
            <a:chOff x="235999" y="3360178"/>
            <a:chExt cx="8671999" cy="1387470"/>
          </a:xfrm>
        </p:grpSpPr>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0" y="3561361"/>
              <a:ext cx="2552571"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645865" y="3562294"/>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0.016</a:t>
                </a:r>
              </a:p>
            </p:txBody>
          </p:sp>
          <p:sp>
            <p:nvSpPr>
              <p:cNvPr id="32" name="矩形 31">
                <a:extLst>
                  <a:ext uri="{FF2B5EF4-FFF2-40B4-BE49-F238E27FC236}">
                    <a16:creationId xmlns:a16="http://schemas.microsoft.com/office/drawing/2014/main" id="{AB0414BE-BA90-4AC6-826A-C67EA7F02ACA}"/>
                  </a:ext>
                </a:extLst>
              </p:cNvPr>
              <p:cNvSpPr/>
              <p:nvPr/>
            </p:nvSpPr>
            <p:spPr>
              <a:xfrm>
                <a:off x="651693" y="3906188"/>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0.221</a:t>
                </a:r>
                <a:endParaRPr lang="en-US" altLang="zh-CN" dirty="0">
                  <a:latin typeface="Helvetica" panose="020B0604020202020204" pitchFamily="34" charset="0"/>
                  <a:cs typeface="Helvetica" panose="020B0604020202020204" pitchFamily="34" charset="0"/>
                </a:endParaRPr>
              </a:p>
            </p:txBody>
          </p:sp>
        </p:grpSp>
      </p:grpSp>
      <p:grpSp>
        <p:nvGrpSpPr>
          <p:cNvPr id="17" name="组合 16">
            <a:extLst>
              <a:ext uri="{FF2B5EF4-FFF2-40B4-BE49-F238E27FC236}">
                <a16:creationId xmlns:a16="http://schemas.microsoft.com/office/drawing/2014/main" id="{3FFB941A-1A27-4A8D-8D0D-4843EA3A9499}"/>
              </a:ext>
            </a:extLst>
          </p:cNvPr>
          <p:cNvGrpSpPr/>
          <p:nvPr/>
        </p:nvGrpSpPr>
        <p:grpSpPr>
          <a:xfrm>
            <a:off x="223878" y="5041048"/>
            <a:ext cx="8671999" cy="1269262"/>
            <a:chOff x="235999" y="5073870"/>
            <a:chExt cx="8671999" cy="1269262"/>
          </a:xfrm>
        </p:grpSpPr>
        <p:sp>
          <p:nvSpPr>
            <p:cNvPr id="38" name="矩形: 圆角 37">
              <a:extLst>
                <a:ext uri="{FF2B5EF4-FFF2-40B4-BE49-F238E27FC236}">
                  <a16:creationId xmlns:a16="http://schemas.microsoft.com/office/drawing/2014/main" id="{431EF616-4B8C-43F0-B7D3-1353D19E345B}"/>
                </a:ext>
              </a:extLst>
            </p:cNvPr>
            <p:cNvSpPr/>
            <p:nvPr/>
          </p:nvSpPr>
          <p:spPr>
            <a:xfrm>
              <a:off x="235999" y="5073870"/>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74BF227F-8D4A-477E-B404-DA1F99CADDDD}"/>
                </a:ext>
              </a:extLst>
            </p:cNvPr>
            <p:cNvSpPr/>
            <p:nvPr/>
          </p:nvSpPr>
          <p:spPr>
            <a:xfrm>
              <a:off x="6388164" y="5203760"/>
              <a:ext cx="241050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482860" y="5249130"/>
              <a:ext cx="2552632"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grpSp>
          <p:nvGrpSpPr>
            <p:cNvPr id="21" name="组合 20">
              <a:extLst>
                <a:ext uri="{FF2B5EF4-FFF2-40B4-BE49-F238E27FC236}">
                  <a16:creationId xmlns:a16="http://schemas.microsoft.com/office/drawing/2014/main" id="{3F31D937-1AA8-4BB2-ABB2-8AF76A03ADE4}"/>
                </a:ext>
              </a:extLst>
            </p:cNvPr>
            <p:cNvGrpSpPr/>
            <p:nvPr/>
          </p:nvGrpSpPr>
          <p:grpSpPr>
            <a:xfrm>
              <a:off x="310562" y="5105115"/>
              <a:ext cx="2700581" cy="1238017"/>
              <a:chOff x="310562" y="4893935"/>
              <a:chExt cx="2700581"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645864" y="5367692"/>
                <a:ext cx="186461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0.060</a:t>
                </a:r>
                <a:endParaRPr lang="en-US" altLang="zh-CN"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F9309809-2342-472D-890F-639A8B76E919}"/>
                  </a:ext>
                </a:extLst>
              </p:cNvPr>
              <p:cNvSpPr/>
              <p:nvPr/>
            </p:nvSpPr>
            <p:spPr>
              <a:xfrm>
                <a:off x="645864" y="5762620"/>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0.426</a:t>
                </a:r>
              </a:p>
            </p:txBody>
          </p:sp>
        </p:grpSp>
      </p:grpSp>
      <p:sp>
        <p:nvSpPr>
          <p:cNvPr id="39" name="矩形 38">
            <a:extLst>
              <a:ext uri="{FF2B5EF4-FFF2-40B4-BE49-F238E27FC236}">
                <a16:creationId xmlns:a16="http://schemas.microsoft.com/office/drawing/2014/main" id="{C44DC9B3-0256-4969-86D2-B267882B3223}"/>
              </a:ext>
            </a:extLst>
          </p:cNvPr>
          <p:cNvSpPr/>
          <p:nvPr/>
        </p:nvSpPr>
        <p:spPr>
          <a:xfrm>
            <a:off x="633745" y="1117130"/>
            <a:ext cx="2079139"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Prediction</a:t>
            </a:r>
          </a:p>
        </p:txBody>
      </p:sp>
    </p:spTree>
    <p:extLst>
      <p:ext uri="{BB962C8B-B14F-4D97-AF65-F5344CB8AC3E}">
        <p14:creationId xmlns:p14="http://schemas.microsoft.com/office/powerpoint/2010/main" val="2064476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03604"/>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kern="100" dirty="0">
                <a:solidFill>
                  <a:prstClr val="black"/>
                </a:solidFill>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solidFill>
                  <a:prstClr val="black"/>
                </a:solidFill>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solidFill>
                  <a:prstClr val="black"/>
                </a:solidFill>
                <a:latin typeface="Helvetica" panose="020B0604020202020204" pitchFamily="34" charset="0"/>
                <a:cs typeface="Helvetica" panose="020B0604020202020204" pitchFamily="34" charset="0"/>
              </a:rPr>
              <a:t>from the view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524467"/>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 passengers' walking duration preferences using the </a:t>
            </a:r>
            <a:r>
              <a:rPr lang="en-US" altLang="zh-CN" kern="100" dirty="0">
                <a:solidFill>
                  <a:srgbClr val="FF3300"/>
                </a:solidFill>
                <a:latin typeface="Helvetica" panose="020B0604020202020204" pitchFamily="34" charset="0"/>
                <a:cs typeface="Helvetica" panose="020B0604020202020204" pitchFamily="34" charset="0"/>
              </a:rPr>
              <a:t>probability</a:t>
            </a:r>
            <a:r>
              <a:rPr lang="en-US" altLang="zh-CN" kern="100" dirty="0">
                <a:solidFill>
                  <a:schemeClr val="tx1"/>
                </a:solidFill>
                <a:latin typeface="Helvetica" panose="020B0604020202020204" pitchFamily="34" charset="0"/>
                <a:cs typeface="Helvetica" panose="020B0604020202020204" pitchFamily="34" charset="0"/>
              </a:rPr>
              <a:t> of walking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1706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04157" y="1915346"/>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04157" y="4090248"/>
            <a:ext cx="701749" cy="701749"/>
          </a:xfrm>
          <a:prstGeom prst="rect">
            <a:avLst/>
          </a:prstGeom>
        </p:spPr>
      </p:pic>
    </p:spTree>
    <p:extLst>
      <p:ext uri="{BB962C8B-B14F-4D97-AF65-F5344CB8AC3E}">
        <p14:creationId xmlns:p14="http://schemas.microsoft.com/office/powerpoint/2010/main" val="362540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4E9E6D8-81DF-4DFA-B8E1-21BAF19AE1C8}"/>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Analysis on the Characteristics of Transit Ridership and Land Use</a:t>
            </a:r>
          </a:p>
        </p:txBody>
      </p:sp>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a:latin typeface="Times New Roman" panose="02020603050405020304" pitchFamily="18" charset="0"/>
                <a:cs typeface="Times New Roman" panose="02020603050405020304" pitchFamily="18" charset="0"/>
              </a:rPr>
              <a:t>Chapter 3</a:t>
            </a:r>
            <a:endParaRPr lang="en-US" altLang="zh-CN"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38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641F58-45E7-44AC-913C-C1023FA595EC}"/>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Introduction</a:t>
            </a:r>
            <a:endParaRPr lang="zh-CN" altLang="en-US" sz="3200" i="1"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Tree>
    <p:extLst>
      <p:ext uri="{BB962C8B-B14F-4D97-AF65-F5344CB8AC3E}">
        <p14:creationId xmlns:p14="http://schemas.microsoft.com/office/powerpoint/2010/main" val="2102090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AC398D29-84B1-40F3-A754-11D0D5D4EA9C}"/>
              </a:ext>
            </a:extLst>
          </p:cNvPr>
          <p:cNvSpPr/>
          <p:nvPr/>
        </p:nvSpPr>
        <p:spPr>
          <a:xfrm>
            <a:off x="-1" y="529278"/>
            <a:ext cx="9144000" cy="39129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30</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grpSp>
        <p:nvGrpSpPr>
          <p:cNvPr id="81" name="组合 80">
            <a:extLst>
              <a:ext uri="{FF2B5EF4-FFF2-40B4-BE49-F238E27FC236}">
                <a16:creationId xmlns:a16="http://schemas.microsoft.com/office/drawing/2014/main" id="{80FA0460-C3BB-4AD7-B56D-7B57C07B67FD}"/>
              </a:ext>
            </a:extLst>
          </p:cNvPr>
          <p:cNvGrpSpPr/>
          <p:nvPr/>
        </p:nvGrpSpPr>
        <p:grpSpPr>
          <a:xfrm>
            <a:off x="306570" y="463804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1773939" y="5229459"/>
            <a:ext cx="6332967"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75484"/>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5" name="组合 94">
            <a:extLst>
              <a:ext uri="{FF2B5EF4-FFF2-40B4-BE49-F238E27FC236}">
                <a16:creationId xmlns:a16="http://schemas.microsoft.com/office/drawing/2014/main" id="{9C92B60F-109F-4541-9EAF-E3DCC922BE00}"/>
              </a:ext>
            </a:extLst>
          </p:cNvPr>
          <p:cNvGrpSpPr/>
          <p:nvPr/>
        </p:nvGrpSpPr>
        <p:grpSpPr>
          <a:xfrm>
            <a:off x="403261" y="1797142"/>
            <a:ext cx="4149435" cy="2427507"/>
            <a:chOff x="577763" y="1697482"/>
            <a:chExt cx="4149435" cy="2427507"/>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812014" y="1697482"/>
              <a:ext cx="3125353" cy="20659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a:off x="4427725" y="2632252"/>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1769668" y="3755657"/>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cxnSpLocks/>
              <a:endCxn id="58" idx="0"/>
            </p:cNvCxnSpPr>
            <p:nvPr/>
          </p:nvCxnSpPr>
          <p:spPr>
            <a:xfrm flipH="1">
              <a:off x="2397083" y="2699671"/>
              <a:ext cx="940" cy="5529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607DE315-9577-4A3B-B44E-3EA575F09AF3}"/>
              </a:ext>
            </a:extLst>
          </p:cNvPr>
          <p:cNvGrpSpPr/>
          <p:nvPr/>
        </p:nvGrpSpPr>
        <p:grpSpPr>
          <a:xfrm>
            <a:off x="4858990" y="1179064"/>
            <a:ext cx="4194284" cy="2377151"/>
            <a:chOff x="306570" y="4007906"/>
            <a:chExt cx="4194284" cy="2377151"/>
          </a:xfrm>
        </p:grpSpPr>
        <p:sp>
          <p:nvSpPr>
            <p:cNvPr id="62" name="矩形 61">
              <a:extLst>
                <a:ext uri="{FF2B5EF4-FFF2-40B4-BE49-F238E27FC236}">
                  <a16:creationId xmlns:a16="http://schemas.microsoft.com/office/drawing/2014/main" id="{329E740E-0574-4983-9E54-08F0A50E4008}"/>
                </a:ext>
              </a:extLst>
            </p:cNvPr>
            <p:cNvSpPr/>
            <p:nvPr/>
          </p:nvSpPr>
          <p:spPr>
            <a:xfrm>
              <a:off x="306570" y="4011223"/>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sp>
          <p:nvSpPr>
            <p:cNvPr id="64" name="矩形 63">
              <a:extLst>
                <a:ext uri="{FF2B5EF4-FFF2-40B4-BE49-F238E27FC236}">
                  <a16:creationId xmlns:a16="http://schemas.microsoft.com/office/drawing/2014/main" id="{A5F81CE2-F9A9-4300-A754-5E6716B061EB}"/>
                </a:ext>
              </a:extLst>
            </p:cNvPr>
            <p:cNvSpPr/>
            <p:nvPr/>
          </p:nvSpPr>
          <p:spPr>
            <a:xfrm>
              <a:off x="406400" y="4007906"/>
              <a:ext cx="4094454" cy="237715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3708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865687"/>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31</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25594"/>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811349" y="866612"/>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1237426" y="861918"/>
            <a:ext cx="1447832"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80" name="组合 79">
            <a:extLst>
              <a:ext uri="{FF2B5EF4-FFF2-40B4-BE49-F238E27FC236}">
                <a16:creationId xmlns:a16="http://schemas.microsoft.com/office/drawing/2014/main" id="{6B31D2CA-F16F-4019-AE5D-2287CFC50E36}"/>
              </a:ext>
            </a:extLst>
          </p:cNvPr>
          <p:cNvGrpSpPr/>
          <p:nvPr/>
        </p:nvGrpSpPr>
        <p:grpSpPr>
          <a:xfrm>
            <a:off x="4363710" y="1425567"/>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43737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33448"/>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320712"/>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653624"/>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Relationship between rail transit ridership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21312"/>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7536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1969B8BD-498F-4AF1-878E-128975D1F374}"/>
              </a:ext>
            </a:extLst>
          </p:cNvPr>
          <p:cNvCxnSpPr/>
          <p:nvPr/>
        </p:nvCxnSpPr>
        <p:spPr>
          <a:xfrm>
            <a:off x="165487" y="2714336"/>
            <a:ext cx="1142719"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74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32</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33</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337660797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55680275"/>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440905"/>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040795"/>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pSp>
        <p:nvGrpSpPr>
          <p:cNvPr id="4" name="组合 3">
            <a:extLst>
              <a:ext uri="{FF2B5EF4-FFF2-40B4-BE49-F238E27FC236}">
                <a16:creationId xmlns:a16="http://schemas.microsoft.com/office/drawing/2014/main" id="{26FDCECF-8622-42D4-B4D4-16C0B4647E0D}"/>
              </a:ext>
            </a:extLst>
          </p:cNvPr>
          <p:cNvGrpSpPr/>
          <p:nvPr/>
        </p:nvGrpSpPr>
        <p:grpSpPr>
          <a:xfrm>
            <a:off x="237879" y="1796747"/>
            <a:ext cx="8668239" cy="4260232"/>
            <a:chOff x="132623" y="2005863"/>
            <a:chExt cx="8668239" cy="4260232"/>
          </a:xfrm>
        </p:grpSpPr>
        <p:sp>
          <p:nvSpPr>
            <p:cNvPr id="20" name="文本框 19">
              <a:extLst>
                <a:ext uri="{FF2B5EF4-FFF2-40B4-BE49-F238E27FC236}">
                  <a16:creationId xmlns:a16="http://schemas.microsoft.com/office/drawing/2014/main" id="{981708B1-0669-49F6-A025-1318B753B551}"/>
                </a:ext>
              </a:extLst>
            </p:cNvPr>
            <p:cNvSpPr txBox="1"/>
            <p:nvPr/>
          </p:nvSpPr>
          <p:spPr>
            <a:xfrm>
              <a:off x="7670104" y="4852138"/>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99</a:t>
              </a:r>
              <a:endParaRPr lang="zh-CN" altLang="en-US" dirty="0">
                <a:solidFill>
                  <a:schemeClr val="tx1">
                    <a:lumMod val="65000"/>
                    <a:lumOff val="35000"/>
                  </a:schemeClr>
                </a:solidFill>
              </a:endParaRPr>
            </a:p>
          </p:txBody>
        </p:sp>
        <p:graphicFrame>
          <p:nvGraphicFramePr>
            <p:cNvPr id="17" name="图表 16">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2426053487"/>
                </p:ext>
              </p:extLst>
            </p:nvPr>
          </p:nvGraphicFramePr>
          <p:xfrm>
            <a:off x="132623" y="2005863"/>
            <a:ext cx="7746834" cy="4260232"/>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D3D65C56-F25B-4504-A970-86F0872B45AC}"/>
                </a:ext>
              </a:extLst>
            </p:cNvPr>
            <p:cNvSpPr txBox="1"/>
            <p:nvPr/>
          </p:nvSpPr>
          <p:spPr>
            <a:xfrm>
              <a:off x="7604381" y="2275482"/>
              <a:ext cx="550151"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114</a:t>
              </a:r>
              <a:endParaRPr lang="zh-CN" altLang="en-US" dirty="0">
                <a:solidFill>
                  <a:schemeClr val="tx1">
                    <a:lumMod val="65000"/>
                    <a:lumOff val="35000"/>
                  </a:schemeClr>
                </a:solidFill>
              </a:endParaRPr>
            </a:p>
          </p:txBody>
        </p:sp>
        <p:sp>
          <p:nvSpPr>
            <p:cNvPr id="18" name="文本框 17">
              <a:extLst>
                <a:ext uri="{FF2B5EF4-FFF2-40B4-BE49-F238E27FC236}">
                  <a16:creationId xmlns:a16="http://schemas.microsoft.com/office/drawing/2014/main" id="{F41C6F8B-DC31-40C9-9888-99AC3BBC8A35}"/>
                </a:ext>
              </a:extLst>
            </p:cNvPr>
            <p:cNvSpPr txBox="1"/>
            <p:nvPr/>
          </p:nvSpPr>
          <p:spPr>
            <a:xfrm>
              <a:off x="7670104" y="2919646"/>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74</a:t>
              </a:r>
              <a:endParaRPr lang="zh-CN" altLang="en-US" dirty="0">
                <a:solidFill>
                  <a:schemeClr val="tx1">
                    <a:lumMod val="65000"/>
                    <a:lumOff val="35000"/>
                  </a:schemeClr>
                </a:solidFill>
              </a:endParaRPr>
            </a:p>
          </p:txBody>
        </p:sp>
        <p:sp>
          <p:nvSpPr>
            <p:cNvPr id="19" name="文本框 18">
              <a:extLst>
                <a:ext uri="{FF2B5EF4-FFF2-40B4-BE49-F238E27FC236}">
                  <a16:creationId xmlns:a16="http://schemas.microsoft.com/office/drawing/2014/main" id="{F6D68024-D4CD-4AC1-9C3F-2062810658A2}"/>
                </a:ext>
              </a:extLst>
            </p:cNvPr>
            <p:cNvSpPr txBox="1"/>
            <p:nvPr/>
          </p:nvSpPr>
          <p:spPr>
            <a:xfrm>
              <a:off x="7670104" y="3563810"/>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62</a:t>
              </a:r>
              <a:endParaRPr lang="zh-CN" altLang="en-US" dirty="0">
                <a:solidFill>
                  <a:schemeClr val="tx1">
                    <a:lumMod val="65000"/>
                    <a:lumOff val="35000"/>
                  </a:schemeClr>
                </a:solidFill>
              </a:endParaRPr>
            </a:p>
          </p:txBody>
        </p:sp>
        <p:sp>
          <p:nvSpPr>
            <p:cNvPr id="22" name="文本框 21">
              <a:extLst>
                <a:ext uri="{FF2B5EF4-FFF2-40B4-BE49-F238E27FC236}">
                  <a16:creationId xmlns:a16="http://schemas.microsoft.com/office/drawing/2014/main" id="{919A286D-49BC-46C5-8835-410D7015A327}"/>
                </a:ext>
              </a:extLst>
            </p:cNvPr>
            <p:cNvSpPr txBox="1"/>
            <p:nvPr/>
          </p:nvSpPr>
          <p:spPr>
            <a:xfrm>
              <a:off x="7611594" y="4211770"/>
              <a:ext cx="53572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151</a:t>
              </a:r>
              <a:endParaRPr lang="zh-CN" altLang="en-US" dirty="0">
                <a:solidFill>
                  <a:schemeClr val="tx1">
                    <a:lumMod val="65000"/>
                    <a:lumOff val="35000"/>
                  </a:schemeClr>
                </a:solidFill>
              </a:endParaRPr>
            </a:p>
          </p:txBody>
        </p:sp>
        <p:sp>
          <p:nvSpPr>
            <p:cNvPr id="23" name="文本框 22">
              <a:extLst>
                <a:ext uri="{FF2B5EF4-FFF2-40B4-BE49-F238E27FC236}">
                  <a16:creationId xmlns:a16="http://schemas.microsoft.com/office/drawing/2014/main" id="{4E658119-DDA8-4172-A043-34BEE584F205}"/>
                </a:ext>
              </a:extLst>
            </p:cNvPr>
            <p:cNvSpPr txBox="1"/>
            <p:nvPr/>
          </p:nvSpPr>
          <p:spPr>
            <a:xfrm rot="5400000">
              <a:off x="7499865" y="3425311"/>
              <a:ext cx="1955664" cy="646331"/>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Population Density</a:t>
              </a:r>
            </a:p>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Person/Ha</a:t>
              </a:r>
              <a:endParaRPr lang="zh-CN" altLang="en-US" dirty="0">
                <a:solidFill>
                  <a:schemeClr val="tx1">
                    <a:lumMod val="65000"/>
                    <a:lumOff val="35000"/>
                  </a:schemeClr>
                </a:solidFill>
              </a:endParaRPr>
            </a:p>
          </p:txBody>
        </p:sp>
      </p:grpSp>
    </p:spTree>
    <p:extLst>
      <p:ext uri="{BB962C8B-B14F-4D97-AF65-F5344CB8AC3E}">
        <p14:creationId xmlns:p14="http://schemas.microsoft.com/office/powerpoint/2010/main" val="335952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ãç¦å²¡ãæ¸æ»ãã®ç»åæ¤ç´¢çµæ">
            <a:extLst>
              <a:ext uri="{FF2B5EF4-FFF2-40B4-BE49-F238E27FC236}">
                <a16:creationId xmlns:a16="http://schemas.microsoft.com/office/drawing/2014/main" id="{67492460-A97C-4A02-BF53-2BDFB9512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35" y="1245983"/>
            <a:ext cx="7079530" cy="491019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1F9C19-E878-4AAC-BEE1-0F1AA790DE0A}"/>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9" name="矩形 8">
            <a:extLst>
              <a:ext uri="{FF2B5EF4-FFF2-40B4-BE49-F238E27FC236}">
                <a16:creationId xmlns:a16="http://schemas.microsoft.com/office/drawing/2014/main" id="{A1BFC87D-80C1-4CCA-AFD8-B9AB4FE481F5}"/>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C910FF2-E6E3-4847-8A9E-51B95A289CCA}"/>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5491DC7-1451-4E9F-B47A-FE0F9E1C4DF2}"/>
              </a:ext>
            </a:extLst>
          </p:cNvPr>
          <p:cNvGrpSpPr/>
          <p:nvPr/>
        </p:nvGrpSpPr>
        <p:grpSpPr>
          <a:xfrm>
            <a:off x="306570" y="591906"/>
            <a:ext cx="1750218" cy="461665"/>
            <a:chOff x="-3" y="4326643"/>
            <a:chExt cx="1750218" cy="461665"/>
          </a:xfrm>
        </p:grpSpPr>
        <p:sp>
          <p:nvSpPr>
            <p:cNvPr id="12" name="矩形 11">
              <a:extLst>
                <a:ext uri="{FF2B5EF4-FFF2-40B4-BE49-F238E27FC236}">
                  <a16:creationId xmlns:a16="http://schemas.microsoft.com/office/drawing/2014/main" id="{6CF10C60-FA70-4126-8627-B678D764EA33}"/>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82AECFA-81D8-409F-8818-4CD38BC99F3C}"/>
                </a:ext>
              </a:extLst>
            </p:cNvPr>
            <p:cNvSpPr txBox="1"/>
            <p:nvPr/>
          </p:nvSpPr>
          <p:spPr>
            <a:xfrm>
              <a:off x="193379" y="4326643"/>
              <a:ext cx="1556836"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Beginning</a:t>
              </a:r>
            </a:p>
          </p:txBody>
        </p:sp>
      </p:grpSp>
      <p:sp>
        <p:nvSpPr>
          <p:cNvPr id="14" name="文本框 13">
            <a:extLst>
              <a:ext uri="{FF2B5EF4-FFF2-40B4-BE49-F238E27FC236}">
                <a16:creationId xmlns:a16="http://schemas.microsoft.com/office/drawing/2014/main" id="{8792A55E-85A1-492B-98B8-4F86849382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15" name="直接连接符 14">
            <a:extLst>
              <a:ext uri="{FF2B5EF4-FFF2-40B4-BE49-F238E27FC236}">
                <a16:creationId xmlns:a16="http://schemas.microsoft.com/office/drawing/2014/main" id="{14E32E74-4DED-4FA5-8050-14F296033C6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04998AEF-386D-442A-8080-5C7129F5B86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4</a:t>
            </a:fld>
            <a:endParaRPr lang="zh-CN" altLang="en-US"/>
          </a:p>
        </p:txBody>
      </p:sp>
    </p:spTree>
    <p:extLst>
      <p:ext uri="{BB962C8B-B14F-4D97-AF65-F5344CB8AC3E}">
        <p14:creationId xmlns:p14="http://schemas.microsoft.com/office/powerpoint/2010/main" val="225075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grpSp>
        <p:nvGrpSpPr>
          <p:cNvPr id="4" name="组合 3">
            <a:extLst>
              <a:ext uri="{FF2B5EF4-FFF2-40B4-BE49-F238E27FC236}">
                <a16:creationId xmlns:a16="http://schemas.microsoft.com/office/drawing/2014/main" id="{9732728A-8E72-44AE-A247-FD782549856F}"/>
              </a:ext>
            </a:extLst>
          </p:cNvPr>
          <p:cNvGrpSpPr/>
          <p:nvPr/>
        </p:nvGrpSpPr>
        <p:grpSpPr>
          <a:xfrm>
            <a:off x="149726" y="1406371"/>
            <a:ext cx="4028644" cy="1833115"/>
            <a:chOff x="338026" y="4383543"/>
            <a:chExt cx="4491149" cy="2043564"/>
          </a:xfrm>
        </p:grpSpPr>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3"/>
            <a:stretch>
              <a:fillRect/>
            </a:stretch>
          </p:blipFill>
          <p:spPr>
            <a:xfrm>
              <a:off x="338026" y="4383543"/>
              <a:ext cx="4491149" cy="2043564"/>
            </a:xfrm>
            <a:prstGeom prst="rect">
              <a:avLst/>
            </a:prstGeom>
          </p:spPr>
        </p:pic>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矩形 26">
            <a:extLst>
              <a:ext uri="{FF2B5EF4-FFF2-40B4-BE49-F238E27FC236}">
                <a16:creationId xmlns:a16="http://schemas.microsoft.com/office/drawing/2014/main" id="{09BEFBA1-D6A7-43FC-BA3E-5435F44A952A}"/>
              </a:ext>
            </a:extLst>
          </p:cNvPr>
          <p:cNvSpPr/>
          <p:nvPr/>
        </p:nvSpPr>
        <p:spPr>
          <a:xfrm>
            <a:off x="2553145" y="4823253"/>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220972" y="3468037"/>
            <a:ext cx="731520" cy="731520"/>
          </a:xfrm>
          <a:prstGeom prst="rect">
            <a:avLst/>
          </a:prstGeom>
        </p:spPr>
      </p:pic>
      <p:sp>
        <p:nvSpPr>
          <p:cNvPr id="10" name="文本框 9">
            <a:extLst>
              <a:ext uri="{FF2B5EF4-FFF2-40B4-BE49-F238E27FC236}">
                <a16:creationId xmlns:a16="http://schemas.microsoft.com/office/drawing/2014/main" id="{69B862FE-68E1-4480-A979-A8CEA5A0F3DD}"/>
              </a:ext>
            </a:extLst>
          </p:cNvPr>
          <p:cNvSpPr txBox="1"/>
          <p:nvPr/>
        </p:nvSpPr>
        <p:spPr>
          <a:xfrm>
            <a:off x="1013646" y="3508711"/>
            <a:ext cx="2118913"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Transit ridership</a:t>
            </a:r>
            <a:endParaRPr lang="zh-CN" altLang="en-US" dirty="0">
              <a:latin typeface="Helvetica" panose="020B0604020202020204" pitchFamily="34" charset="0"/>
              <a:cs typeface="Helvetica" panose="020B0604020202020204" pitchFamily="34" charset="0"/>
            </a:endParaRPr>
          </a:p>
        </p:txBody>
      </p:sp>
      <p:sp>
        <p:nvSpPr>
          <p:cNvPr id="40" name="文本框 39">
            <a:extLst>
              <a:ext uri="{FF2B5EF4-FFF2-40B4-BE49-F238E27FC236}">
                <a16:creationId xmlns:a16="http://schemas.microsoft.com/office/drawing/2014/main" id="{14891C24-CC20-48D4-8FFD-B1DDC2B4C2E3}"/>
              </a:ext>
            </a:extLst>
          </p:cNvPr>
          <p:cNvSpPr txBox="1"/>
          <p:nvPr/>
        </p:nvSpPr>
        <p:spPr>
          <a:xfrm>
            <a:off x="6072044" y="3509163"/>
            <a:ext cx="1422185"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 use</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B0F50067-7FA1-4ABA-94B6-4C704950AB78}"/>
              </a:ext>
            </a:extLst>
          </p:cNvPr>
          <p:cNvSpPr txBox="1"/>
          <p:nvPr/>
        </p:nvSpPr>
        <p:spPr>
          <a:xfrm>
            <a:off x="3587101" y="4368029"/>
            <a:ext cx="1999265"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Characteristics</a:t>
            </a:r>
            <a:endParaRPr lang="zh-CN" altLang="en-US" dirty="0">
              <a:latin typeface="Helvetica" panose="020B0604020202020204" pitchFamily="34" charset="0"/>
              <a:cs typeface="Helvetica" panose="020B0604020202020204" pitchFamily="34" charset="0"/>
            </a:endParaRPr>
          </a:p>
        </p:txBody>
      </p:sp>
      <p:pic>
        <p:nvPicPr>
          <p:cNvPr id="3" name="图片 2">
            <a:extLst>
              <a:ext uri="{FF2B5EF4-FFF2-40B4-BE49-F238E27FC236}">
                <a16:creationId xmlns:a16="http://schemas.microsoft.com/office/drawing/2014/main" id="{CC7DD915-D43C-4F35-B97E-3A84A93DDF5B}"/>
              </a:ext>
            </a:extLst>
          </p:cNvPr>
          <p:cNvPicPr>
            <a:picLocks noChangeAspect="1"/>
          </p:cNvPicPr>
          <p:nvPr/>
        </p:nvPicPr>
        <p:blipFill>
          <a:blip r:embed="rId6"/>
          <a:stretch>
            <a:fillRect/>
          </a:stretch>
        </p:blipFill>
        <p:spPr>
          <a:xfrm>
            <a:off x="4528315" y="1271713"/>
            <a:ext cx="4349872" cy="2130736"/>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42</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43</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809BB24-5477-4EFA-ABBE-C9A82B434033}"/>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Influencing Factors on Transit Ridership at Station Level</a:t>
            </a:r>
          </a:p>
        </p:txBody>
      </p:sp>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Tree>
    <p:extLst>
      <p:ext uri="{BB962C8B-B14F-4D97-AF65-F5344CB8AC3E}">
        <p14:creationId xmlns:p14="http://schemas.microsoft.com/office/powerpoint/2010/main" val="3952521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45</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t>
            </a:r>
            <a:r>
              <a:rPr lang="en-US" altLang="zh-CN" dirty="0">
                <a:solidFill>
                  <a:srgbClr val="FF3300"/>
                </a:solidFill>
                <a:latin typeface="Helvetica" panose="020B0604020202020204" pitchFamily="34" charset="0"/>
                <a:cs typeface="Helvetica" panose="020B0604020202020204" pitchFamily="34" charset="0"/>
              </a:rPr>
              <a:t>affected by the environmental factors surrounding the station</a:t>
            </a:r>
            <a:r>
              <a:rPr lang="en-US" altLang="zh-CN" dirty="0">
                <a:latin typeface="Helvetica" panose="020B0604020202020204" pitchFamily="34" charset="0"/>
                <a:cs typeface="Helvetica" panose="020B0604020202020204" pitchFamily="34" charset="0"/>
              </a:rPr>
              <a:t>.</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a:t>
            </a:r>
            <a:r>
              <a:rPr lang="en-US" altLang="zh-CN" dirty="0">
                <a:solidFill>
                  <a:srgbClr val="FF3300"/>
                </a:solidFill>
                <a:latin typeface="Helvetica" panose="020B0604020202020204" pitchFamily="34" charset="0"/>
                <a:cs typeface="Helvetica" panose="020B0604020202020204" pitchFamily="34" charset="0"/>
              </a:rPr>
              <a:t>Few studies focus on such a city like Fukuoka with only tens rail transit stations</a:t>
            </a:r>
            <a:r>
              <a:rPr lang="en-US" altLang="zh-CN" dirty="0">
                <a:latin typeface="Helvetica" panose="020B0604020202020204" pitchFamily="34" charset="0"/>
                <a:cs typeface="Helvetica" panose="020B0604020202020204" pitchFamily="34" charset="0"/>
              </a:rPr>
              <a:t>.</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46</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2863636006"/>
              </p:ext>
            </p:extLst>
          </p:nvPr>
        </p:nvGraphicFramePr>
        <p:xfrm>
          <a:off x="453482" y="1346417"/>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47</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946059" cy="461665"/>
            <a:chOff x="-3" y="4326643"/>
            <a:chExt cx="294605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6229304" y="1147110"/>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48</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449233"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F36FB09-C9A8-465D-B5DD-A4F8582064FC}"/>
              </a:ext>
            </a:extLst>
          </p:cNvPr>
          <p:cNvGrpSpPr/>
          <p:nvPr/>
        </p:nvGrpSpPr>
        <p:grpSpPr>
          <a:xfrm>
            <a:off x="686763" y="747756"/>
            <a:ext cx="8103896" cy="5535553"/>
            <a:chOff x="736847" y="726490"/>
            <a:chExt cx="8103896" cy="5535553"/>
          </a:xfrm>
        </p:grpSpPr>
        <p:sp>
          <p:nvSpPr>
            <p:cNvPr id="68" name="矩形: 圆角 67">
              <a:extLst>
                <a:ext uri="{FF2B5EF4-FFF2-40B4-BE49-F238E27FC236}">
                  <a16:creationId xmlns:a16="http://schemas.microsoft.com/office/drawing/2014/main" id="{300C5D0C-65C4-447C-B3B7-E6AF7BD2E19F}"/>
                </a:ext>
              </a:extLst>
            </p:cNvPr>
            <p:cNvSpPr/>
            <p:nvPr/>
          </p:nvSpPr>
          <p:spPr>
            <a:xfrm>
              <a:off x="4196041"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4" name="箭头: 下 43">
              <a:extLst>
                <a:ext uri="{FF2B5EF4-FFF2-40B4-BE49-F238E27FC236}">
                  <a16:creationId xmlns:a16="http://schemas.microsoft.com/office/drawing/2014/main" id="{896EF6A6-CE4D-43C3-BFD9-6EAE45B3EECE}"/>
                </a:ext>
              </a:extLst>
            </p:cNvPr>
            <p:cNvSpPr/>
            <p:nvPr/>
          </p:nvSpPr>
          <p:spPr>
            <a:xfrm>
              <a:off x="1186080" y="729518"/>
              <a:ext cx="1905693" cy="5532525"/>
            </a:xfrm>
            <a:prstGeom prst="downArrow">
              <a:avLst>
                <a:gd name="adj1" fmla="val 50000"/>
                <a:gd name="adj2" fmla="val 66994"/>
              </a:avLst>
            </a:prstGeom>
            <a:solidFill>
              <a:schemeClr val="accent5">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7" name="矩形: 圆角 66">
              <a:extLst>
                <a:ext uri="{FF2B5EF4-FFF2-40B4-BE49-F238E27FC236}">
                  <a16:creationId xmlns:a16="http://schemas.microsoft.com/office/drawing/2014/main" id="{B0F111D8-04F3-4130-9A5A-DAC02A13FF34}"/>
                </a:ext>
              </a:extLst>
            </p:cNvPr>
            <p:cNvSpPr/>
            <p:nvPr/>
          </p:nvSpPr>
          <p:spPr>
            <a:xfrm>
              <a:off x="4036835"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6" name="矩形: 圆角 65">
              <a:extLst>
                <a:ext uri="{FF2B5EF4-FFF2-40B4-BE49-F238E27FC236}">
                  <a16:creationId xmlns:a16="http://schemas.microsoft.com/office/drawing/2014/main" id="{F2DCD3F5-FB67-4889-996F-585F0D29AA44}"/>
                </a:ext>
              </a:extLst>
            </p:cNvPr>
            <p:cNvSpPr/>
            <p:nvPr/>
          </p:nvSpPr>
          <p:spPr>
            <a:xfrm>
              <a:off x="3916955"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F997DDD3-C882-49D6-B548-60069E757D79}"/>
                </a:ext>
              </a:extLst>
            </p:cNvPr>
            <p:cNvSpPr txBox="1"/>
            <p:nvPr/>
          </p:nvSpPr>
          <p:spPr>
            <a:xfrm>
              <a:off x="1035991"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1035991"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736847"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1035991"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4214740"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4371069"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4371069"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1035991"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4196041"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4292904"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998549"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4371069"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4371069"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4292904"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3241864" y="895767"/>
              <a:ext cx="1129205" cy="23631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3241864" y="1132085"/>
              <a:ext cx="1129205" cy="221871"/>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3241864" y="2055245"/>
              <a:ext cx="1051040" cy="308525"/>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3241864" y="2363770"/>
              <a:ext cx="954177" cy="27125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541007" y="3373689"/>
              <a:ext cx="751897" cy="26819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541007" y="3641887"/>
              <a:ext cx="457542" cy="311577"/>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3241864" y="4915214"/>
              <a:ext cx="972876" cy="112826"/>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3241864" y="5028040"/>
              <a:ext cx="1129205" cy="47438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3241864" y="5028040"/>
              <a:ext cx="1129205" cy="934193"/>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C52968E7-4767-42D9-A15C-86D8012C5EEF}"/>
                </a:ext>
              </a:extLst>
            </p:cNvPr>
            <p:cNvSpPr txBox="1"/>
            <p:nvPr/>
          </p:nvSpPr>
          <p:spPr>
            <a:xfrm>
              <a:off x="7325303" y="1165096"/>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7036545"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751969"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文本框 71">
              <a:extLst>
                <a:ext uri="{FF2B5EF4-FFF2-40B4-BE49-F238E27FC236}">
                  <a16:creationId xmlns:a16="http://schemas.microsoft.com/office/drawing/2014/main" id="{7373ED01-9074-4F75-8374-D62AAE41C36E}"/>
                </a:ext>
              </a:extLst>
            </p:cNvPr>
            <p:cNvSpPr txBox="1"/>
            <p:nvPr/>
          </p:nvSpPr>
          <p:spPr>
            <a:xfrm>
              <a:off x="7694275" y="3584057"/>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7405517"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7120941"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BFD34776-9A8A-4FF3-BA04-4C5AB5214697}"/>
                </a:ext>
              </a:extLst>
            </p:cNvPr>
            <p:cNvSpPr txBox="1"/>
            <p:nvPr/>
          </p:nvSpPr>
          <p:spPr>
            <a:xfrm>
              <a:off x="7535448" y="4752337"/>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7246690"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962114"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0686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49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192355317"/>
              </p:ext>
            </p:extLst>
          </p:nvPr>
        </p:nvGraphicFramePr>
        <p:xfrm>
          <a:off x="203016" y="112896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82833"/>
            <a:ext cx="5769528" cy="369332"/>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dirty="0">
                <a:latin typeface="Helvetica" panose="020B0604020202020204" pitchFamily="34" charset="0"/>
                <a:cs typeface="Helvetica" panose="020B0604020202020204" pitchFamily="34" charset="0"/>
              </a:rPr>
              <a:t>Dependent variable: average daily subway ridership</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99482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4848EFAC-D533-4420-B553-1873592454F5}"/>
              </a:ext>
            </a:extLst>
          </p:cNvPr>
          <p:cNvSpPr/>
          <p:nvPr/>
        </p:nvSpPr>
        <p:spPr>
          <a:xfrm>
            <a:off x="-1" y="543738"/>
            <a:ext cx="9144000" cy="425812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FB6FADB1-B8BC-4439-9B76-0E6C1A55BEB9}"/>
              </a:ext>
            </a:extLst>
          </p:cNvPr>
          <p:cNvPicPr>
            <a:picLocks noChangeAspect="1"/>
          </p:cNvPicPr>
          <p:nvPr/>
        </p:nvPicPr>
        <p:blipFill rotWithShape="1">
          <a:blip r:embed="rId3">
            <a:extLst>
              <a:ext uri="{28A0092B-C50C-407E-A947-70E740481C1C}">
                <a14:useLocalDpi xmlns:a14="http://schemas.microsoft.com/office/drawing/2010/main" val="0"/>
              </a:ext>
            </a:extLst>
          </a:blip>
          <a:srcRect l="11000" t="10724" r="32049" b="13767"/>
          <a:stretch/>
        </p:blipFill>
        <p:spPr>
          <a:xfrm>
            <a:off x="3545482" y="1046731"/>
            <a:ext cx="659080" cy="689257"/>
          </a:xfrm>
          <a:prstGeom prst="rect">
            <a:avLst/>
          </a:prstGeom>
        </p:spPr>
      </p:pic>
      <p:pic>
        <p:nvPicPr>
          <p:cNvPr id="7" name="图片 6">
            <a:extLst>
              <a:ext uri="{FF2B5EF4-FFF2-40B4-BE49-F238E27FC236}">
                <a16:creationId xmlns:a16="http://schemas.microsoft.com/office/drawing/2014/main" id="{5115253A-ED9B-4888-9F3B-6CFFBBA47836}"/>
              </a:ext>
            </a:extLst>
          </p:cNvPr>
          <p:cNvPicPr>
            <a:picLocks noChangeAspect="1"/>
          </p:cNvPicPr>
          <p:nvPr/>
        </p:nvPicPr>
        <p:blipFill rotWithShape="1">
          <a:blip r:embed="rId4">
            <a:extLst>
              <a:ext uri="{28A0092B-C50C-407E-A947-70E740481C1C}">
                <a14:useLocalDpi xmlns:a14="http://schemas.microsoft.com/office/drawing/2010/main" val="0"/>
              </a:ext>
            </a:extLst>
          </a:blip>
          <a:srcRect l="7062" t="31579" r="2561" b="21683"/>
          <a:stretch/>
        </p:blipFill>
        <p:spPr>
          <a:xfrm>
            <a:off x="6331912" y="1235584"/>
            <a:ext cx="774630" cy="395340"/>
          </a:xfrm>
          <a:prstGeom prst="rect">
            <a:avLst/>
          </a:prstGeom>
        </p:spPr>
      </p:pic>
      <p:sp>
        <p:nvSpPr>
          <p:cNvPr id="8" name="文本框 7">
            <a:extLst>
              <a:ext uri="{FF2B5EF4-FFF2-40B4-BE49-F238E27FC236}">
                <a16:creationId xmlns:a16="http://schemas.microsoft.com/office/drawing/2014/main" id="{634E8579-AFB1-46BF-9A79-3DD26D141415}"/>
              </a:ext>
            </a:extLst>
          </p:cNvPr>
          <p:cNvSpPr txBox="1"/>
          <p:nvPr/>
        </p:nvSpPr>
        <p:spPr>
          <a:xfrm>
            <a:off x="1027045" y="5439855"/>
            <a:ext cx="6360429" cy="87440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Meet the increasing traffic demand</a:t>
            </a:r>
          </a:p>
          <a:p>
            <a:pPr marL="342900" indent="-342900">
              <a:lnSpc>
                <a:spcPct val="150000"/>
              </a:lnSpc>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Promote urban development</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grpSp>
        <p:nvGrpSpPr>
          <p:cNvPr id="9" name="组合 8">
            <a:extLst>
              <a:ext uri="{FF2B5EF4-FFF2-40B4-BE49-F238E27FC236}">
                <a16:creationId xmlns:a16="http://schemas.microsoft.com/office/drawing/2014/main" id="{BB437E07-B5DA-4386-B1C3-CF76D6FBC17C}"/>
              </a:ext>
            </a:extLst>
          </p:cNvPr>
          <p:cNvGrpSpPr/>
          <p:nvPr/>
        </p:nvGrpSpPr>
        <p:grpSpPr>
          <a:xfrm>
            <a:off x="612744" y="1798041"/>
            <a:ext cx="7157157" cy="584020"/>
            <a:chOff x="221877" y="2227418"/>
            <a:chExt cx="7157157" cy="584020"/>
          </a:xfrm>
        </p:grpSpPr>
        <p:sp>
          <p:nvSpPr>
            <p:cNvPr id="10" name="矩形: 圆角 9">
              <a:extLst>
                <a:ext uri="{FF2B5EF4-FFF2-40B4-BE49-F238E27FC236}">
                  <a16:creationId xmlns:a16="http://schemas.microsoft.com/office/drawing/2014/main" id="{508A239E-17E4-4BCC-A317-E470E0DCEF9E}"/>
                </a:ext>
              </a:extLst>
            </p:cNvPr>
            <p:cNvSpPr/>
            <p:nvPr/>
          </p:nvSpPr>
          <p:spPr>
            <a:xfrm>
              <a:off x="221877" y="2227418"/>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Capacity</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11" name="直接连接符 10">
              <a:extLst>
                <a:ext uri="{FF2B5EF4-FFF2-40B4-BE49-F238E27FC236}">
                  <a16:creationId xmlns:a16="http://schemas.microsoft.com/office/drawing/2014/main" id="{855A2321-EF6A-4856-9F9F-6A054206AD1F}"/>
                </a:ext>
              </a:extLst>
            </p:cNvPr>
            <p:cNvCxnSpPr>
              <a:cxnSpLocks/>
            </p:cNvCxnSpPr>
            <p:nvPr/>
          </p:nvCxnSpPr>
          <p:spPr>
            <a:xfrm>
              <a:off x="2271200" y="2811438"/>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F7EEE784-6B05-4302-8520-8ED90FCBB672}"/>
                </a:ext>
              </a:extLst>
            </p:cNvPr>
            <p:cNvSpPr/>
            <p:nvPr/>
          </p:nvSpPr>
          <p:spPr>
            <a:xfrm>
              <a:off x="2536336" y="2303099"/>
              <a:ext cx="1901483" cy="400110"/>
            </a:xfrm>
            <a:prstGeom prst="rect">
              <a:avLst/>
            </a:prstGeom>
            <a:solidFill>
              <a:srgbClr val="85023E"/>
            </a:solidFill>
          </p:spPr>
          <p:txBody>
            <a:bodyPr wrap="none">
              <a:spAutoFit/>
            </a:bodyPr>
            <a:lstStyle/>
            <a:p>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30,000~60,000</a:t>
              </a:r>
              <a:endParaRPr lang="zh-CN" altLang="en-US"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3" name="矩形 12">
              <a:extLst>
                <a:ext uri="{FF2B5EF4-FFF2-40B4-BE49-F238E27FC236}">
                  <a16:creationId xmlns:a16="http://schemas.microsoft.com/office/drawing/2014/main" id="{D3F0F646-4607-4853-A61F-5E0C5C592320}"/>
                </a:ext>
              </a:extLst>
            </p:cNvPr>
            <p:cNvSpPr/>
            <p:nvPr/>
          </p:nvSpPr>
          <p:spPr>
            <a:xfrm>
              <a:off x="5590819" y="2298089"/>
              <a:ext cx="1475084" cy="400110"/>
            </a:xfrm>
            <a:prstGeom prst="rect">
              <a:avLst/>
            </a:prstGeom>
          </p:spPr>
          <p:txBody>
            <a:bodyPr wrap="none">
              <a:spAutoFit/>
            </a:bodyPr>
            <a:lstStyle/>
            <a:p>
              <a:r>
                <a:rPr lang="en-US" altLang="zh-CN" sz="2000" dirty="0">
                  <a:latin typeface="Helvetica" panose="020B0604020202020204" pitchFamily="34" charset="0"/>
                  <a:ea typeface="微软雅黑" panose="020B0503020204020204" pitchFamily="34" charset="-122"/>
                  <a:cs typeface="Helvetica" panose="020B0604020202020204" pitchFamily="34" charset="0"/>
                </a:rPr>
                <a:t>2000~5000</a:t>
              </a:r>
            </a:p>
          </p:txBody>
        </p:sp>
      </p:grpSp>
      <p:grpSp>
        <p:nvGrpSpPr>
          <p:cNvPr id="14" name="组合 13">
            <a:extLst>
              <a:ext uri="{FF2B5EF4-FFF2-40B4-BE49-F238E27FC236}">
                <a16:creationId xmlns:a16="http://schemas.microsoft.com/office/drawing/2014/main" id="{23C57A4E-2DFD-4E5C-A188-8069F33D0157}"/>
              </a:ext>
            </a:extLst>
          </p:cNvPr>
          <p:cNvGrpSpPr/>
          <p:nvPr/>
        </p:nvGrpSpPr>
        <p:grpSpPr>
          <a:xfrm>
            <a:off x="612743" y="2524593"/>
            <a:ext cx="7157158" cy="575570"/>
            <a:chOff x="221876" y="3091270"/>
            <a:chExt cx="7157158" cy="575570"/>
          </a:xfrm>
        </p:grpSpPr>
        <p:sp>
          <p:nvSpPr>
            <p:cNvPr id="15" name="矩形: 圆角 14">
              <a:extLst>
                <a:ext uri="{FF2B5EF4-FFF2-40B4-BE49-F238E27FC236}">
                  <a16:creationId xmlns:a16="http://schemas.microsoft.com/office/drawing/2014/main" id="{3CA41588-08BD-478E-8D9A-3A7E16E41DF3}"/>
                </a:ext>
              </a:extLst>
            </p:cNvPr>
            <p:cNvSpPr/>
            <p:nvPr/>
          </p:nvSpPr>
          <p:spPr>
            <a:xfrm>
              <a:off x="221876" y="3091270"/>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Speed</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16" name="直接连接符 15">
              <a:extLst>
                <a:ext uri="{FF2B5EF4-FFF2-40B4-BE49-F238E27FC236}">
                  <a16:creationId xmlns:a16="http://schemas.microsoft.com/office/drawing/2014/main" id="{7A3CE033-9D2D-4DCE-AAC8-AF8DE626702A}"/>
                </a:ext>
              </a:extLst>
            </p:cNvPr>
            <p:cNvCxnSpPr>
              <a:cxnSpLocks/>
            </p:cNvCxnSpPr>
            <p:nvPr/>
          </p:nvCxnSpPr>
          <p:spPr>
            <a:xfrm>
              <a:off x="2271200" y="3666840"/>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7752AE2-113C-4A55-B9C1-73628C786C24}"/>
                </a:ext>
              </a:extLst>
            </p:cNvPr>
            <p:cNvSpPr/>
            <p:nvPr/>
          </p:nvSpPr>
          <p:spPr>
            <a:xfrm>
              <a:off x="3064006" y="3156982"/>
              <a:ext cx="840295" cy="400110"/>
            </a:xfrm>
            <a:prstGeom prst="rect">
              <a:avLst/>
            </a:prstGeom>
            <a:solidFill>
              <a:srgbClr val="85023E"/>
            </a:solidFill>
          </p:spPr>
          <p:txBody>
            <a:bodyPr wrap="none">
              <a:spAutoFit/>
            </a:bodyPr>
            <a:lstStyle/>
            <a:p>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30-50</a:t>
              </a:r>
            </a:p>
          </p:txBody>
        </p:sp>
        <p:sp>
          <p:nvSpPr>
            <p:cNvPr id="18" name="矩形 17">
              <a:extLst>
                <a:ext uri="{FF2B5EF4-FFF2-40B4-BE49-F238E27FC236}">
                  <a16:creationId xmlns:a16="http://schemas.microsoft.com/office/drawing/2014/main" id="{0D5B16BA-6C0F-48AF-885E-0513D92C3482}"/>
                </a:ext>
              </a:extLst>
            </p:cNvPr>
            <p:cNvSpPr/>
            <p:nvPr/>
          </p:nvSpPr>
          <p:spPr>
            <a:xfrm>
              <a:off x="5908213" y="3158905"/>
              <a:ext cx="840295" cy="400110"/>
            </a:xfrm>
            <a:prstGeom prst="rect">
              <a:avLst/>
            </a:prstGeom>
          </p:spPr>
          <p:txBody>
            <a:bodyPr wrap="none">
              <a:spAutoFit/>
            </a:bodyPr>
            <a:lstStyle/>
            <a:p>
              <a:r>
                <a:rPr lang="en-US" altLang="zh-CN" sz="2000" dirty="0">
                  <a:latin typeface="Helvetica" panose="020B0604020202020204" pitchFamily="34" charset="0"/>
                  <a:ea typeface="微软雅黑" panose="020B0503020204020204" pitchFamily="34" charset="-122"/>
                  <a:cs typeface="Helvetica" panose="020B0604020202020204" pitchFamily="34" charset="0"/>
                </a:rPr>
                <a:t>10-15</a:t>
              </a:r>
            </a:p>
          </p:txBody>
        </p:sp>
      </p:grpSp>
      <p:grpSp>
        <p:nvGrpSpPr>
          <p:cNvPr id="19" name="组合 18">
            <a:extLst>
              <a:ext uri="{FF2B5EF4-FFF2-40B4-BE49-F238E27FC236}">
                <a16:creationId xmlns:a16="http://schemas.microsoft.com/office/drawing/2014/main" id="{D4D82550-77B0-4FF1-B8F4-20EFFE676869}"/>
              </a:ext>
            </a:extLst>
          </p:cNvPr>
          <p:cNvGrpSpPr/>
          <p:nvPr/>
        </p:nvGrpSpPr>
        <p:grpSpPr>
          <a:xfrm>
            <a:off x="612743" y="3408490"/>
            <a:ext cx="7588783" cy="1147767"/>
            <a:chOff x="221876" y="3376249"/>
            <a:chExt cx="7588783" cy="1147767"/>
          </a:xfrm>
        </p:grpSpPr>
        <p:sp>
          <p:nvSpPr>
            <p:cNvPr id="20" name="矩形: 圆角 19">
              <a:extLst>
                <a:ext uri="{FF2B5EF4-FFF2-40B4-BE49-F238E27FC236}">
                  <a16:creationId xmlns:a16="http://schemas.microsoft.com/office/drawing/2014/main" id="{4E11CE6D-A1AE-4211-92F1-2CF1413B35EE}"/>
                </a:ext>
              </a:extLst>
            </p:cNvPr>
            <p:cNvSpPr/>
            <p:nvPr/>
          </p:nvSpPr>
          <p:spPr>
            <a:xfrm>
              <a:off x="221876" y="3620143"/>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punctuality</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21" name="直接连接符 20">
              <a:extLst>
                <a:ext uri="{FF2B5EF4-FFF2-40B4-BE49-F238E27FC236}">
                  <a16:creationId xmlns:a16="http://schemas.microsoft.com/office/drawing/2014/main" id="{DC378CF8-611D-4B39-9B7F-8849965BEC97}"/>
                </a:ext>
              </a:extLst>
            </p:cNvPr>
            <p:cNvCxnSpPr>
              <a:cxnSpLocks/>
            </p:cNvCxnSpPr>
            <p:nvPr/>
          </p:nvCxnSpPr>
          <p:spPr>
            <a:xfrm>
              <a:off x="2271200" y="4524016"/>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B1C9A4-1C08-4EA4-A354-5614AE9402B0}"/>
                </a:ext>
              </a:extLst>
            </p:cNvPr>
            <p:cNvSpPr/>
            <p:nvPr/>
          </p:nvSpPr>
          <p:spPr>
            <a:xfrm>
              <a:off x="2122241" y="3376249"/>
              <a:ext cx="2723823" cy="1015663"/>
            </a:xfrm>
            <a:prstGeom prst="rect">
              <a:avLst/>
            </a:prstGeom>
            <a:solidFill>
              <a:srgbClr val="85023E"/>
            </a:solidFill>
          </p:spPr>
          <p:txBody>
            <a:bodyPr wrap="square">
              <a:spAutoFit/>
            </a:bodyPr>
            <a:lstStyle/>
            <a:p>
              <a:pPr algn="ctr"/>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On time</a:t>
              </a:r>
            </a:p>
            <a:p>
              <a:pPr algn="ctr"/>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Not sensitive to the external environment</a:t>
              </a:r>
            </a:p>
          </p:txBody>
        </p:sp>
        <p:sp>
          <p:nvSpPr>
            <p:cNvPr id="23" name="矩形 22">
              <a:extLst>
                <a:ext uri="{FF2B5EF4-FFF2-40B4-BE49-F238E27FC236}">
                  <a16:creationId xmlns:a16="http://schemas.microsoft.com/office/drawing/2014/main" id="{B93ED38A-7C94-49BD-80CE-5E1AC150F40A}"/>
                </a:ext>
              </a:extLst>
            </p:cNvPr>
            <p:cNvSpPr/>
            <p:nvPr/>
          </p:nvSpPr>
          <p:spPr>
            <a:xfrm>
              <a:off x="4846064" y="3376249"/>
              <a:ext cx="2964595" cy="1015663"/>
            </a:xfrm>
            <a:prstGeom prst="rect">
              <a:avLst/>
            </a:prstGeom>
            <a:noFill/>
          </p:spPr>
          <p:txBody>
            <a:bodyPr wrap="square">
              <a:spAutoFit/>
            </a:bodyPr>
            <a:lstStyle/>
            <a:p>
              <a:pPr algn="ctr"/>
              <a:r>
                <a:rPr lang="en-US" altLang="zh-CN" sz="2000" dirty="0">
                  <a:latin typeface="Helvetica" panose="020B0604020202020204" pitchFamily="34" charset="0"/>
                  <a:ea typeface="微软雅黑" panose="020B0503020204020204" pitchFamily="34" charset="-122"/>
                  <a:cs typeface="Helvetica" panose="020B0604020202020204" pitchFamily="34" charset="0"/>
                </a:rPr>
                <a:t>Not on time</a:t>
              </a:r>
            </a:p>
            <a:p>
              <a:pPr algn="ctr"/>
              <a:r>
                <a:rPr lang="en-US" altLang="zh-CN" sz="2000" dirty="0">
                  <a:latin typeface="Helvetica" panose="020B0604020202020204" pitchFamily="34" charset="0"/>
                  <a:ea typeface="微软雅黑" panose="020B0503020204020204" pitchFamily="34" charset="-122"/>
                  <a:cs typeface="Helvetica" panose="020B0604020202020204" pitchFamily="34" charset="0"/>
                </a:rPr>
                <a:t>sensitive to the external environment</a:t>
              </a:r>
            </a:p>
          </p:txBody>
        </p:sp>
      </p:grpSp>
      <p:sp>
        <p:nvSpPr>
          <p:cNvPr id="25" name="文本框 24">
            <a:extLst>
              <a:ext uri="{FF2B5EF4-FFF2-40B4-BE49-F238E27FC236}">
                <a16:creationId xmlns:a16="http://schemas.microsoft.com/office/drawing/2014/main" id="{57793B8C-7710-4BBE-84C5-99C72150D44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26" name="矩形 25">
            <a:extLst>
              <a:ext uri="{FF2B5EF4-FFF2-40B4-BE49-F238E27FC236}">
                <a16:creationId xmlns:a16="http://schemas.microsoft.com/office/drawing/2014/main" id="{F09371AC-CAFF-4C10-BFD4-0C8D369DB05A}"/>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0801EE90-F65B-4FCE-B09D-DEDA6D3F9380}"/>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0B5BF4E-36C2-4183-BA74-6BB1011BC282}"/>
              </a:ext>
            </a:extLst>
          </p:cNvPr>
          <p:cNvSpPr txBox="1"/>
          <p:nvPr/>
        </p:nvSpPr>
        <p:spPr>
          <a:xfrm>
            <a:off x="7883545" y="1877312"/>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Person/h</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C96F2C78-AE84-42BA-8D10-8FD2497C2671}"/>
              </a:ext>
            </a:extLst>
          </p:cNvPr>
          <p:cNvSpPr txBox="1"/>
          <p:nvPr/>
        </p:nvSpPr>
        <p:spPr>
          <a:xfrm>
            <a:off x="8075905" y="2605694"/>
            <a:ext cx="72327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Km/h</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8769FD37-AE07-434A-94B4-B3CD9D347141}"/>
              </a:ext>
            </a:extLst>
          </p:cNvPr>
          <p:cNvGrpSpPr/>
          <p:nvPr/>
        </p:nvGrpSpPr>
        <p:grpSpPr>
          <a:xfrm>
            <a:off x="306570" y="591906"/>
            <a:ext cx="5119731" cy="461665"/>
            <a:chOff x="-3" y="4326643"/>
            <a:chExt cx="5119731" cy="461665"/>
          </a:xfrm>
        </p:grpSpPr>
        <p:sp>
          <p:nvSpPr>
            <p:cNvPr id="32" name="矩形 31">
              <a:extLst>
                <a:ext uri="{FF2B5EF4-FFF2-40B4-BE49-F238E27FC236}">
                  <a16:creationId xmlns:a16="http://schemas.microsoft.com/office/drawing/2014/main" id="{D30B5B78-DC8B-4753-9D8A-CB1B6BFE930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28DC9184-68FD-4CEA-885C-EA1255F496FC}"/>
                </a:ext>
              </a:extLst>
            </p:cNvPr>
            <p:cNvSpPr txBox="1"/>
            <p:nvPr/>
          </p:nvSpPr>
          <p:spPr>
            <a:xfrm>
              <a:off x="193379" y="4326643"/>
              <a:ext cx="4926349"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Rail transit </a:t>
              </a:r>
              <a:r>
                <a:rPr lang="en-US" altLang="zh-CN" sz="2400" dirty="0">
                  <a:solidFill>
                    <a:srgbClr val="FF3300"/>
                  </a:solidFill>
                  <a:latin typeface="Helvetica" panose="020B0604020202020204" pitchFamily="34" charset="0"/>
                  <a:cs typeface="Helvetica" panose="020B0604020202020204" pitchFamily="34" charset="0"/>
                </a:rPr>
                <a:t>VS</a:t>
              </a:r>
              <a:r>
                <a:rPr lang="en-US" altLang="zh-CN" sz="2400" dirty="0">
                  <a:latin typeface="Helvetica" panose="020B0604020202020204" pitchFamily="34" charset="0"/>
                  <a:cs typeface="Helvetica" panose="020B0604020202020204" pitchFamily="34" charset="0"/>
                </a:rPr>
                <a:t> Road transportation</a:t>
              </a:r>
            </a:p>
          </p:txBody>
        </p:sp>
      </p:grpSp>
      <p:grpSp>
        <p:nvGrpSpPr>
          <p:cNvPr id="36" name="组合 35">
            <a:extLst>
              <a:ext uri="{FF2B5EF4-FFF2-40B4-BE49-F238E27FC236}">
                <a16:creationId xmlns:a16="http://schemas.microsoft.com/office/drawing/2014/main" id="{6A0B338F-7D6F-4A8A-972D-7C1AD2CDEAED}"/>
              </a:ext>
            </a:extLst>
          </p:cNvPr>
          <p:cNvGrpSpPr/>
          <p:nvPr/>
        </p:nvGrpSpPr>
        <p:grpSpPr>
          <a:xfrm>
            <a:off x="306570" y="4988743"/>
            <a:ext cx="3680234" cy="461665"/>
            <a:chOff x="-3" y="4326643"/>
            <a:chExt cx="3680234" cy="461665"/>
          </a:xfrm>
        </p:grpSpPr>
        <p:sp>
          <p:nvSpPr>
            <p:cNvPr id="37" name="矩形 36">
              <a:extLst>
                <a:ext uri="{FF2B5EF4-FFF2-40B4-BE49-F238E27FC236}">
                  <a16:creationId xmlns:a16="http://schemas.microsoft.com/office/drawing/2014/main" id="{D9304AEE-4C10-49D8-AA78-E42CA3E0F39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8" name="文本框 37">
              <a:extLst>
                <a:ext uri="{FF2B5EF4-FFF2-40B4-BE49-F238E27FC236}">
                  <a16:creationId xmlns:a16="http://schemas.microsoft.com/office/drawing/2014/main" id="{45766270-8C5E-400C-8DD8-1F4EBF525D89}"/>
                </a:ext>
              </a:extLst>
            </p:cNvPr>
            <p:cNvSpPr txBox="1"/>
            <p:nvPr/>
          </p:nvSpPr>
          <p:spPr>
            <a:xfrm>
              <a:off x="193379" y="4326643"/>
              <a:ext cx="348685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Importance of rail transit</a:t>
              </a:r>
              <a:endParaRPr lang="zh-CN" altLang="en-US" sz="2400" dirty="0">
                <a:latin typeface="Helvetica" panose="020B0604020202020204" pitchFamily="34" charset="0"/>
                <a:cs typeface="Helvetica" panose="020B0604020202020204" pitchFamily="34" charset="0"/>
              </a:endParaRPr>
            </a:p>
          </p:txBody>
        </p:sp>
      </p:grpSp>
      <p:sp>
        <p:nvSpPr>
          <p:cNvPr id="39" name="文本框 38">
            <a:extLst>
              <a:ext uri="{FF2B5EF4-FFF2-40B4-BE49-F238E27FC236}">
                <a16:creationId xmlns:a16="http://schemas.microsoft.com/office/drawing/2014/main" id="{DCA03AAD-7566-4E4D-89F0-DD2C6EA9405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40" name="直接连接符 39">
            <a:extLst>
              <a:ext uri="{FF2B5EF4-FFF2-40B4-BE49-F238E27FC236}">
                <a16:creationId xmlns:a16="http://schemas.microsoft.com/office/drawing/2014/main" id="{08082412-2D01-4C8A-9234-1BDC6F73348B}"/>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灯片编号占位符 1">
            <a:extLst>
              <a:ext uri="{FF2B5EF4-FFF2-40B4-BE49-F238E27FC236}">
                <a16:creationId xmlns:a16="http://schemas.microsoft.com/office/drawing/2014/main" id="{2A52BC22-2A3A-45EE-AC7B-3AB0D48372FF}"/>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5</a:t>
            </a:fld>
            <a:endParaRPr lang="zh-CN" altLang="en-US"/>
          </a:p>
        </p:txBody>
      </p:sp>
    </p:spTree>
    <p:extLst>
      <p:ext uri="{BB962C8B-B14F-4D97-AF65-F5344CB8AC3E}">
        <p14:creationId xmlns:p14="http://schemas.microsoft.com/office/powerpoint/2010/main" val="591090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699EFB19-33AF-4EB6-B23C-66062769F9A8}"/>
              </a:ext>
            </a:extLst>
          </p:cNvPr>
          <p:cNvSpPr/>
          <p:nvPr/>
        </p:nvSpPr>
        <p:spPr>
          <a:xfrm>
            <a:off x="0" y="543736"/>
            <a:ext cx="9144000" cy="43203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EC587DBD-2385-4C69-A108-0121CC4FB9EC}"/>
              </a:ext>
            </a:extLst>
          </p:cNvPr>
          <p:cNvSpPr/>
          <p:nvPr/>
        </p:nvSpPr>
        <p:spPr>
          <a:xfrm>
            <a:off x="-2" y="529277"/>
            <a:ext cx="9144000" cy="2822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50</a:t>
            </a:fld>
            <a:endParaRPr lang="zh-CN" altLang="en-US">
              <a:solidFill>
                <a:schemeClr val="tx1"/>
              </a:solidFill>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249218"/>
            <a:ext cx="6175306" cy="700241"/>
            <a:chOff x="990862" y="2695534"/>
            <a:chExt cx="6175306" cy="700241"/>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95534"/>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grpSp>
      <p:sp>
        <p:nvSpPr>
          <p:cNvPr id="4" name="文本框 3">
            <a:extLst>
              <a:ext uri="{FF2B5EF4-FFF2-40B4-BE49-F238E27FC236}">
                <a16:creationId xmlns:a16="http://schemas.microsoft.com/office/drawing/2014/main" id="{6E420A31-422C-44CB-A921-1ABB3CB3D7E5}"/>
              </a:ext>
            </a:extLst>
          </p:cNvPr>
          <p:cNvSpPr txBox="1"/>
          <p:nvPr/>
        </p:nvSpPr>
        <p:spPr>
          <a:xfrm>
            <a:off x="1141601" y="2862960"/>
            <a:ext cx="160813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Higher variety</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5" name="文本框 54">
            <a:extLst>
              <a:ext uri="{FF2B5EF4-FFF2-40B4-BE49-F238E27FC236}">
                <a16:creationId xmlns:a16="http://schemas.microsoft.com/office/drawing/2014/main" id="{8EFEB4D9-43FD-476B-A1A2-0154362EDFB4}"/>
              </a:ext>
            </a:extLst>
          </p:cNvPr>
          <p:cNvSpPr txBox="1"/>
          <p:nvPr/>
        </p:nvSpPr>
        <p:spPr>
          <a:xfrm>
            <a:off x="151957" y="4034231"/>
            <a:ext cx="3889107" cy="646331"/>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Much daily activity can be finished within the catchment area</a:t>
            </a:r>
            <a:endParaRPr lang="zh-CN" altLang="en-US" dirty="0">
              <a:latin typeface="Helvetica" panose="020B0604020202020204" pitchFamily="34" charset="0"/>
              <a:cs typeface="Helvetica" panose="020B0604020202020204" pitchFamily="34" charset="0"/>
            </a:endParaRPr>
          </a:p>
        </p:txBody>
      </p:sp>
      <p:sp>
        <p:nvSpPr>
          <p:cNvPr id="56" name="文本框 55">
            <a:extLst>
              <a:ext uri="{FF2B5EF4-FFF2-40B4-BE49-F238E27FC236}">
                <a16:creationId xmlns:a16="http://schemas.microsoft.com/office/drawing/2014/main" id="{5BD9CD02-05DE-4D09-8901-9AA7D6ABBB01}"/>
              </a:ext>
            </a:extLst>
          </p:cNvPr>
          <p:cNvSpPr txBox="1"/>
          <p:nvPr/>
        </p:nvSpPr>
        <p:spPr>
          <a:xfrm>
            <a:off x="6387750" y="2862967"/>
            <a:ext cx="1556836"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Lower variety</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0CA3884-8849-488D-B546-D0304DC45C93}"/>
              </a:ext>
            </a:extLst>
          </p:cNvPr>
          <p:cNvSpPr txBox="1"/>
          <p:nvPr/>
        </p:nvSpPr>
        <p:spPr>
          <a:xfrm>
            <a:off x="5065161" y="4034231"/>
            <a:ext cx="3889107" cy="646331"/>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Have to go further places to complete some daily activities</a:t>
            </a:r>
          </a:p>
        </p:txBody>
      </p:sp>
      <p:sp>
        <p:nvSpPr>
          <p:cNvPr id="58" name="文本框 57">
            <a:extLst>
              <a:ext uri="{FF2B5EF4-FFF2-40B4-BE49-F238E27FC236}">
                <a16:creationId xmlns:a16="http://schemas.microsoft.com/office/drawing/2014/main" id="{2BF49953-B104-4FD0-8BD0-E8C940C06363}"/>
              </a:ext>
            </a:extLst>
          </p:cNvPr>
          <p:cNvSpPr txBox="1"/>
          <p:nvPr/>
        </p:nvSpPr>
        <p:spPr>
          <a:xfrm>
            <a:off x="1273207" y="5546460"/>
            <a:ext cx="1646605" cy="646331"/>
          </a:xfrm>
          <a:prstGeom prst="rect">
            <a:avLst/>
          </a:prstGeom>
          <a:noFill/>
          <a:ln w="19050">
            <a:solidFill>
              <a:schemeClr val="accent5"/>
            </a:solidFill>
            <a:prstDash val="sysDash"/>
          </a:ln>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Reduce</a:t>
            </a:r>
          </a:p>
          <a:p>
            <a:pPr algn="ctr"/>
            <a:r>
              <a:rPr lang="en-US" altLang="zh-CN" dirty="0">
                <a:latin typeface="Helvetica" panose="020B0604020202020204" pitchFamily="34" charset="0"/>
                <a:cs typeface="Helvetica" panose="020B0604020202020204" pitchFamily="34" charset="0"/>
              </a:rPr>
              <a:t>travel demand</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7946C355-93CA-4E58-B375-38950614120C}"/>
              </a:ext>
            </a:extLst>
          </p:cNvPr>
          <p:cNvSpPr txBox="1"/>
          <p:nvPr/>
        </p:nvSpPr>
        <p:spPr>
          <a:xfrm>
            <a:off x="6186411" y="5546461"/>
            <a:ext cx="1646605" cy="646331"/>
          </a:xfrm>
          <a:prstGeom prst="rect">
            <a:avLst/>
          </a:prstGeom>
          <a:noFill/>
          <a:ln w="19050">
            <a:solidFill>
              <a:schemeClr val="accent5"/>
            </a:solidFill>
            <a:prstDash val="sysDash"/>
          </a:ln>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Raise</a:t>
            </a:r>
          </a:p>
          <a:p>
            <a:pPr algn="ctr"/>
            <a:r>
              <a:rPr lang="en-US" altLang="zh-CN" dirty="0">
                <a:latin typeface="Helvetica" panose="020B0604020202020204" pitchFamily="34" charset="0"/>
                <a:cs typeface="Helvetica" panose="020B0604020202020204" pitchFamily="34" charset="0"/>
              </a:rPr>
              <a:t>travel demand</a:t>
            </a:r>
            <a:endParaRPr lang="zh-CN" altLang="en-US" dirty="0">
              <a:latin typeface="Helvetica" panose="020B0604020202020204" pitchFamily="34" charset="0"/>
              <a:cs typeface="Helvetica" panose="020B0604020202020204" pitchFamily="34" charset="0"/>
            </a:endParaRPr>
          </a:p>
        </p:txBody>
      </p:sp>
      <p:pic>
        <p:nvPicPr>
          <p:cNvPr id="38" name="图形 37" descr="箭头: 直">
            <a:extLst>
              <a:ext uri="{FF2B5EF4-FFF2-40B4-BE49-F238E27FC236}">
                <a16:creationId xmlns:a16="http://schemas.microsoft.com/office/drawing/2014/main" id="{FEB7A7EC-5211-4190-AB7C-063A50DD9D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867911" y="3506155"/>
            <a:ext cx="457200" cy="457200"/>
          </a:xfrm>
          <a:prstGeom prst="rect">
            <a:avLst/>
          </a:prstGeom>
        </p:spPr>
      </p:pic>
      <p:pic>
        <p:nvPicPr>
          <p:cNvPr id="39" name="图形 38" descr="箭头: 直">
            <a:extLst>
              <a:ext uri="{FF2B5EF4-FFF2-40B4-BE49-F238E27FC236}">
                <a16:creationId xmlns:a16="http://schemas.microsoft.com/office/drawing/2014/main" id="{601D3F80-20A3-485D-A9F6-1D21B623F8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781115" y="3506156"/>
            <a:ext cx="457200" cy="457200"/>
          </a:xfrm>
          <a:prstGeom prst="rect">
            <a:avLst/>
          </a:prstGeom>
        </p:spPr>
      </p:pic>
      <p:pic>
        <p:nvPicPr>
          <p:cNvPr id="40" name="图形 39" descr="箭头: 直">
            <a:extLst>
              <a:ext uri="{FF2B5EF4-FFF2-40B4-BE49-F238E27FC236}">
                <a16:creationId xmlns:a16="http://schemas.microsoft.com/office/drawing/2014/main" id="{35B61A90-52CB-4481-8904-9CCCE6DCF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867911" y="5007090"/>
            <a:ext cx="457200" cy="457200"/>
          </a:xfrm>
          <a:prstGeom prst="rect">
            <a:avLst/>
          </a:prstGeom>
        </p:spPr>
      </p:pic>
      <p:pic>
        <p:nvPicPr>
          <p:cNvPr id="41" name="图形 40" descr="箭头: 直">
            <a:extLst>
              <a:ext uri="{FF2B5EF4-FFF2-40B4-BE49-F238E27FC236}">
                <a16:creationId xmlns:a16="http://schemas.microsoft.com/office/drawing/2014/main" id="{0A8803D9-565E-4564-821C-405FECBDE2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781115" y="5007090"/>
            <a:ext cx="457200" cy="457200"/>
          </a:xfrm>
          <a:prstGeom prst="rect">
            <a:avLst/>
          </a:prstGeom>
        </p:spPr>
      </p:pic>
      <p:sp>
        <p:nvSpPr>
          <p:cNvPr id="42" name="矩形: 圆角 41">
            <a:extLst>
              <a:ext uri="{FF2B5EF4-FFF2-40B4-BE49-F238E27FC236}">
                <a16:creationId xmlns:a16="http://schemas.microsoft.com/office/drawing/2014/main" id="{1B5CFEEA-1EEC-42C8-8D8F-3A22746560DF}"/>
              </a:ext>
            </a:extLst>
          </p:cNvPr>
          <p:cNvSpPr/>
          <p:nvPr/>
        </p:nvSpPr>
        <p:spPr>
          <a:xfrm>
            <a:off x="3237438" y="1667205"/>
            <a:ext cx="2672910" cy="519685"/>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Speculation of impact</a:t>
            </a:r>
          </a:p>
        </p:txBody>
      </p:sp>
    </p:spTree>
    <p:extLst>
      <p:ext uri="{BB962C8B-B14F-4D97-AF65-F5344CB8AC3E}">
        <p14:creationId xmlns:p14="http://schemas.microsoft.com/office/powerpoint/2010/main" val="2873356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29275"/>
            <a:ext cx="9144000" cy="402231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51</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sp>
        <p:nvSpPr>
          <p:cNvPr id="12" name="矩形: 圆角 11">
            <a:extLst>
              <a:ext uri="{FF2B5EF4-FFF2-40B4-BE49-F238E27FC236}">
                <a16:creationId xmlns:a16="http://schemas.microsoft.com/office/drawing/2014/main" id="{D9876466-C142-4EE4-B380-CB48BD531EA1}"/>
              </a:ext>
            </a:extLst>
          </p:cNvPr>
          <p:cNvSpPr/>
          <p:nvPr/>
        </p:nvSpPr>
        <p:spPr>
          <a:xfrm>
            <a:off x="3237438" y="1588220"/>
            <a:ext cx="2672910" cy="519685"/>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Speculation of impact</a:t>
            </a:r>
          </a:p>
        </p:txBody>
      </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711120"/>
            <a:ext cx="9144000" cy="277754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Catchment area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52</a:t>
            </a:fld>
            <a:endParaRPr lang="zh-CN" altLang="en-US">
              <a:solidFill>
                <a:schemeClr val="tx1"/>
              </a:solidFill>
            </a:endParaRPr>
          </a:p>
        </p:txBody>
      </p:sp>
      <p:sp>
        <p:nvSpPr>
          <p:cNvPr id="59" name="矩形 58">
            <a:extLst>
              <a:ext uri="{FF2B5EF4-FFF2-40B4-BE49-F238E27FC236}">
                <a16:creationId xmlns:a16="http://schemas.microsoft.com/office/drawing/2014/main" id="{76ECF721-BF9D-4A6E-B391-6D6AAD55709A}"/>
              </a:ext>
            </a:extLst>
          </p:cNvPr>
          <p:cNvSpPr/>
          <p:nvPr/>
        </p:nvSpPr>
        <p:spPr>
          <a:xfrm>
            <a:off x="864108" y="179293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8" y="4828455"/>
            <a:ext cx="476516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85% </a:t>
            </a:r>
            <a:r>
              <a:rPr lang="en-US" altLang="zh-CN" dirty="0">
                <a:latin typeface="Helvetica" panose="020B0604020202020204" pitchFamily="34" charset="0"/>
                <a:cs typeface="Helvetica" panose="020B0604020202020204" pitchFamily="34" charset="0"/>
              </a:rPr>
              <a:t>of passengers walk to stations</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052508" y="5011548"/>
            <a:ext cx="2787528" cy="923330"/>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Use </a:t>
            </a:r>
            <a:r>
              <a:rPr lang="en-US" altLang="zh-CN" dirty="0">
                <a:solidFill>
                  <a:srgbClr val="FF3300"/>
                </a:solidFill>
                <a:latin typeface="Helvetica" panose="020B0604020202020204" pitchFamily="34" charset="0"/>
                <a:cs typeface="Helvetica" panose="020B0604020202020204" pitchFamily="34" charset="0"/>
              </a:rPr>
              <a:t>800m</a:t>
            </a:r>
            <a:r>
              <a:rPr lang="en-US" altLang="zh-CN" dirty="0">
                <a:latin typeface="Helvetica" panose="020B0604020202020204" pitchFamily="34" charset="0"/>
                <a:cs typeface="Helvetica" panose="020B0604020202020204" pitchFamily="34" charset="0"/>
              </a:rPr>
              <a:t> pedestrian area as the catchment area of rail transit.</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275119"/>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2695798" cy="461665"/>
            <a:chOff x="-3" y="4326643"/>
            <a:chExt cx="2695798"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250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distance</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4116146"/>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4999243" y="4458489"/>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Catchment area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53</a:t>
            </a:fld>
            <a:endParaRPr lang="zh-CN" altLang="en-US">
              <a:solidFill>
                <a:schemeClr val="tx1"/>
              </a:solidFill>
            </a:endParaRPr>
          </a:p>
        </p:txBody>
      </p:sp>
      <p:grpSp>
        <p:nvGrpSpPr>
          <p:cNvPr id="25" name="组合 24">
            <a:extLst>
              <a:ext uri="{FF2B5EF4-FFF2-40B4-BE49-F238E27FC236}">
                <a16:creationId xmlns:a16="http://schemas.microsoft.com/office/drawing/2014/main" id="{2E1AE83A-1592-437C-85FD-29A32BE4AAB1}"/>
              </a:ext>
            </a:extLst>
          </p:cNvPr>
          <p:cNvGrpSpPr/>
          <p:nvPr/>
        </p:nvGrpSpPr>
        <p:grpSpPr>
          <a:xfrm>
            <a:off x="499952" y="1329623"/>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557022"/>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619665"/>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623881"/>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048699"/>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232703"/>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783266"/>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418031"/>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340607"/>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Stability</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a:ln>
            <a:noFill/>
          </a:ln>
        </p:spPr>
        <p:txBody>
          <a:bodyPr wrap="none">
            <a:spAutoFit/>
          </a:bodyPr>
          <a:lstStyle/>
          <a:p>
            <a:pPr algn="ctr"/>
            <a:r>
              <a:rPr lang="en-US" altLang="zh-CN" dirty="0">
                <a:solidFill>
                  <a:schemeClr val="bg1"/>
                </a:solidFill>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BF8A097-78DC-4338-B9EE-86B0BD1727C1}"/>
              </a:ext>
            </a:extLst>
          </p:cNvPr>
          <p:cNvGraphicFramePr>
            <a:graphicFrameLocks noGrp="1"/>
          </p:cNvGraphicFramePr>
          <p:nvPr>
            <p:extLst>
              <p:ext uri="{D42A27DB-BD31-4B8C-83A1-F6EECF244321}">
                <p14:modId xmlns:p14="http://schemas.microsoft.com/office/powerpoint/2010/main" val="1071013321"/>
              </p:ext>
            </p:extLst>
          </p:nvPr>
        </p:nvGraphicFramePr>
        <p:xfrm>
          <a:off x="6953826" y="1741575"/>
          <a:ext cx="1896215" cy="4121492"/>
        </p:xfrm>
        <a:graphic>
          <a:graphicData uri="http://schemas.openxmlformats.org/drawingml/2006/table">
            <a:tbl>
              <a:tblPr firstRow="1" firstCol="1" bandRow="1"/>
              <a:tblGrid>
                <a:gridCol w="985421">
                  <a:extLst>
                    <a:ext uri="{9D8B030D-6E8A-4147-A177-3AD203B41FA5}">
                      <a16:colId xmlns:a16="http://schemas.microsoft.com/office/drawing/2014/main" val="1049214371"/>
                    </a:ext>
                  </a:extLst>
                </a:gridCol>
                <a:gridCol w="910794">
                  <a:extLst>
                    <a:ext uri="{9D8B030D-6E8A-4147-A177-3AD203B41FA5}">
                      <a16:colId xmlns:a16="http://schemas.microsoft.com/office/drawing/2014/main" val="1588480738"/>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413091"/>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2707853919"/>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105200692"/>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398706342"/>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090229097"/>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693495308"/>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135820"/>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712352504"/>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997090810"/>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7853178"/>
                  </a:ext>
                </a:extLst>
              </a:tr>
            </a:tbl>
          </a:graphicData>
        </a:graphic>
      </p:graphicFrame>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306357255"/>
              </p:ext>
            </p:extLst>
          </p:nvPr>
        </p:nvGraphicFramePr>
        <p:xfrm>
          <a:off x="284536" y="1741575"/>
          <a:ext cx="3818863" cy="4121492"/>
        </p:xfrm>
        <a:graphic>
          <a:graphicData uri="http://schemas.openxmlformats.org/drawingml/2006/table">
            <a:tbl>
              <a:tblPr firstRow="1" firstCol="1" bandRow="1"/>
              <a:tblGrid>
                <a:gridCol w="2138918">
                  <a:extLst>
                    <a:ext uri="{9D8B030D-6E8A-4147-A177-3AD203B41FA5}">
                      <a16:colId xmlns:a16="http://schemas.microsoft.com/office/drawing/2014/main" val="386259981"/>
                    </a:ext>
                  </a:extLst>
                </a:gridCol>
                <a:gridCol w="818707">
                  <a:extLst>
                    <a:ext uri="{9D8B030D-6E8A-4147-A177-3AD203B41FA5}">
                      <a16:colId xmlns:a16="http://schemas.microsoft.com/office/drawing/2014/main" val="856747740"/>
                    </a:ext>
                  </a:extLst>
                </a:gridCol>
                <a:gridCol w="861238">
                  <a:extLst>
                    <a:ext uri="{9D8B030D-6E8A-4147-A177-3AD203B41FA5}">
                      <a16:colId xmlns:a16="http://schemas.microsoft.com/office/drawing/2014/main" val="2557828559"/>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727342242"/>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8587904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970574"/>
                  </a:ext>
                </a:extLst>
              </a:tr>
            </a:tbl>
          </a:graphicData>
        </a:graphic>
      </p:graphicFrame>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5" name="文本框 4">
            <a:extLst>
              <a:ext uri="{FF2B5EF4-FFF2-40B4-BE49-F238E27FC236}">
                <a16:creationId xmlns:a16="http://schemas.microsoft.com/office/drawing/2014/main" id="{814108BC-8720-45F9-9F74-A96E018ED7E1}"/>
              </a:ext>
            </a:extLst>
          </p:cNvPr>
          <p:cNvSpPr txBox="1"/>
          <p:nvPr/>
        </p:nvSpPr>
        <p:spPr>
          <a:xfrm>
            <a:off x="5023972" y="1857777"/>
            <a:ext cx="104612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 </a:t>
            </a:r>
            <a:r>
              <a:rPr lang="en-US" altLang="zh-CN" dirty="0">
                <a:latin typeface="Helvetica" panose="020B0604020202020204" pitchFamily="34" charset="0"/>
                <a:ea typeface="微软雅黑" panose="020B0503020204020204" pitchFamily="34" charset="-122"/>
                <a:cs typeface="Helvetica" panose="020B0604020202020204" pitchFamily="34" charset="0"/>
              </a:rPr>
              <a:t>&gt; </a:t>
            </a:r>
            <a:r>
              <a:rPr lang="en-US" altLang="zh-CN" dirty="0">
                <a:latin typeface="Helvetica" panose="020B0604020202020204" pitchFamily="34" charset="0"/>
                <a:cs typeface="Helvetica" panose="020B0604020202020204" pitchFamily="34" charset="0"/>
              </a:rPr>
              <a:t>0.05</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DBA4A560-CC74-4ADD-A840-BB4831ABA645}"/>
              </a:ext>
            </a:extLst>
          </p:cNvPr>
          <p:cNvSpPr txBox="1"/>
          <p:nvPr/>
        </p:nvSpPr>
        <p:spPr>
          <a:xfrm>
            <a:off x="4985096" y="4532024"/>
            <a:ext cx="103810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 </a:t>
            </a:r>
            <a:r>
              <a:rPr lang="en-US" altLang="zh-CN" dirty="0">
                <a:latin typeface="Helvetica" panose="020B0604020202020204" pitchFamily="34" charset="0"/>
                <a:ea typeface="微软雅黑" panose="020B0503020204020204" pitchFamily="34" charset="-122"/>
                <a:cs typeface="Helvetica" panose="020B0604020202020204" pitchFamily="34" charset="0"/>
              </a:rPr>
              <a:t>≤ </a:t>
            </a:r>
            <a:r>
              <a:rPr lang="en-US" altLang="zh-CN" dirty="0">
                <a:latin typeface="Helvetica" panose="020B0604020202020204" pitchFamily="34" charset="0"/>
                <a:cs typeface="Helvetica" panose="020B0604020202020204" pitchFamily="34" charset="0"/>
              </a:rPr>
              <a:t>0.05</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F245717-6581-4684-8D81-198A05DD3FCD}"/>
              </a:ext>
            </a:extLst>
          </p:cNvPr>
          <p:cNvSpPr/>
          <p:nvPr/>
        </p:nvSpPr>
        <p:spPr>
          <a:xfrm>
            <a:off x="4504024" y="2232129"/>
            <a:ext cx="2000249" cy="82191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Pattern: Random</a:t>
            </a:r>
          </a:p>
          <a:p>
            <a:pPr algn="ctr"/>
            <a:r>
              <a:rPr lang="en-US" altLang="zh-CN" dirty="0">
                <a:latin typeface="Helvetica" panose="020B0604020202020204" pitchFamily="34" charset="0"/>
                <a:cs typeface="Helvetica" panose="020B0604020202020204" pitchFamily="34" charset="0"/>
              </a:rPr>
              <a:t>Type: Global</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6B4E56D5-482F-4292-8F93-3325FB390CFC}"/>
              </a:ext>
            </a:extLst>
          </p:cNvPr>
          <p:cNvSpPr/>
          <p:nvPr/>
        </p:nvSpPr>
        <p:spPr>
          <a:xfrm>
            <a:off x="4473997" y="4905561"/>
            <a:ext cx="2146070" cy="82191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Pattern: Clustered</a:t>
            </a:r>
          </a:p>
          <a:p>
            <a:pPr algn="ctr"/>
            <a:r>
              <a:rPr lang="en-US" altLang="zh-CN" dirty="0">
                <a:latin typeface="Helvetica" panose="020B0604020202020204" pitchFamily="34" charset="0"/>
                <a:cs typeface="Helvetica" panose="020B0604020202020204" pitchFamily="34" charset="0"/>
              </a:rPr>
              <a:t>Type: Local</a:t>
            </a:r>
            <a:endParaRPr lang="zh-CN" altLang="en-US" dirty="0">
              <a:latin typeface="Helvetica" panose="020B0604020202020204" pitchFamily="34" charset="0"/>
              <a:cs typeface="Helvetica" panose="020B0604020202020204" pitchFamily="34" charset="0"/>
            </a:endParaRPr>
          </a:p>
        </p:txBody>
      </p:sp>
      <p:pic>
        <p:nvPicPr>
          <p:cNvPr id="26" name="图形 25" descr="箭头: 直">
            <a:extLst>
              <a:ext uri="{FF2B5EF4-FFF2-40B4-BE49-F238E27FC236}">
                <a16:creationId xmlns:a16="http://schemas.microsoft.com/office/drawing/2014/main" id="{299D4400-99A9-4FF3-89A5-E8AE4A6CF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5153276" y="3521644"/>
            <a:ext cx="701749" cy="701749"/>
          </a:xfrm>
          <a:prstGeom prst="rect">
            <a:avLst/>
          </a:prstGeom>
        </p:spPr>
      </p:pic>
      <p:sp>
        <p:nvSpPr>
          <p:cNvPr id="3" name="矩形: 圆角 2">
            <a:extLst>
              <a:ext uri="{FF2B5EF4-FFF2-40B4-BE49-F238E27FC236}">
                <a16:creationId xmlns:a16="http://schemas.microsoft.com/office/drawing/2014/main" id="{CC548F57-0FD4-4926-86DC-8C58970BDE2D}"/>
              </a:ext>
            </a:extLst>
          </p:cNvPr>
          <p:cNvSpPr/>
          <p:nvPr/>
        </p:nvSpPr>
        <p:spPr>
          <a:xfrm>
            <a:off x="3340509" y="2427191"/>
            <a:ext cx="799729" cy="3507613"/>
          </a:xfrm>
          <a:prstGeom prst="round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9754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1711408352"/>
              </p:ext>
            </p:extLst>
          </p:nvPr>
        </p:nvGraphicFramePr>
        <p:xfrm>
          <a:off x="499953" y="1632735"/>
          <a:ext cx="7767755" cy="4234263"/>
        </p:xfrm>
        <a:graphic>
          <a:graphicData uri="http://schemas.openxmlformats.org/drawingml/2006/table">
            <a:tbl>
              <a:tblPr firstRow="1" firstCol="1" bandRow="1">
                <a:tableStyleId>{5C22544A-7EE6-4342-B048-85BDC9FD1C3A}</a:tableStyleId>
              </a:tblPr>
              <a:tblGrid>
                <a:gridCol w="2572856">
                  <a:extLst>
                    <a:ext uri="{9D8B030D-6E8A-4147-A177-3AD203B41FA5}">
                      <a16:colId xmlns:a16="http://schemas.microsoft.com/office/drawing/2014/main" val="3830779464"/>
                    </a:ext>
                  </a:extLst>
                </a:gridCol>
                <a:gridCol w="1594884">
                  <a:extLst>
                    <a:ext uri="{9D8B030D-6E8A-4147-A177-3AD203B41FA5}">
                      <a16:colId xmlns:a16="http://schemas.microsoft.com/office/drawing/2014/main" val="4150209600"/>
                    </a:ext>
                  </a:extLst>
                </a:gridCol>
                <a:gridCol w="978195">
                  <a:extLst>
                    <a:ext uri="{9D8B030D-6E8A-4147-A177-3AD203B41FA5}">
                      <a16:colId xmlns:a16="http://schemas.microsoft.com/office/drawing/2014/main" val="2054209294"/>
                    </a:ext>
                  </a:extLst>
                </a:gridCol>
                <a:gridCol w="244549">
                  <a:extLst>
                    <a:ext uri="{9D8B030D-6E8A-4147-A177-3AD203B41FA5}">
                      <a16:colId xmlns:a16="http://schemas.microsoft.com/office/drawing/2014/main" val="1587411756"/>
                    </a:ext>
                  </a:extLst>
                </a:gridCol>
                <a:gridCol w="1456661">
                  <a:extLst>
                    <a:ext uri="{9D8B030D-6E8A-4147-A177-3AD203B41FA5}">
                      <a16:colId xmlns:a16="http://schemas.microsoft.com/office/drawing/2014/main" val="311826864"/>
                    </a:ext>
                  </a:extLst>
                </a:gridCol>
                <a:gridCol w="920610">
                  <a:extLst>
                    <a:ext uri="{9D8B030D-6E8A-4147-A177-3AD203B41FA5}">
                      <a16:colId xmlns:a16="http://schemas.microsoft.com/office/drawing/2014/main" val="2327856067"/>
                    </a:ext>
                  </a:extLst>
                </a:gridCol>
              </a:tblGrid>
              <a:tr h="384933">
                <a:tc rowSpan="2">
                  <a:txBody>
                    <a:bodyPr/>
                    <a:lstStyle/>
                    <a:p>
                      <a:pPr algn="ctr">
                        <a:spcAft>
                          <a:spcPts val="0"/>
                        </a:spcAft>
                      </a:pPr>
                      <a:r>
                        <a:rPr lang="ja-JP" sz="1600" b="0" kern="100" dirty="0">
                          <a:solidFill>
                            <a:schemeClr val="tx1"/>
                          </a:solidFill>
                          <a:effectLst/>
                          <a:latin typeface="Helvetica" panose="020B0604020202020204" pitchFamily="34" charset="0"/>
                          <a:cs typeface="Helvetica" panose="020B0604020202020204" pitchFamily="34" charset="0"/>
                        </a:rPr>
                        <a:t>　</a:t>
                      </a:r>
                      <a:r>
                        <a:rPr lang="en-US" sz="1600" b="0" kern="100" dirty="0">
                          <a:solidFill>
                            <a:schemeClr val="tx1"/>
                          </a:solidFill>
                          <a:effectLst/>
                          <a:latin typeface="Helvetica" panose="020B0604020202020204" pitchFamily="34" charset="0"/>
                          <a:cs typeface="Helvetica" panose="020B0604020202020204" pitchFamily="34" charset="0"/>
                        </a:rPr>
                        <a:t>Variable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Unit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Type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MGWR model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mpd="sng">
                      <a:noFill/>
                    </a:lnL>
                  </a:tcPr>
                </a:tc>
                <a:extLst>
                  <a:ext uri="{0D108BD9-81ED-4DB2-BD59-A6C34878D82A}">
                    <a16:rowId xmlns:a16="http://schemas.microsoft.com/office/drawing/2014/main" val="4037191538"/>
                  </a:ext>
                </a:extLst>
              </a:tr>
              <a:tr h="38493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600" b="0" kern="100" dirty="0">
                          <a:solidFill>
                            <a:schemeClr val="tx1"/>
                          </a:solidFill>
                          <a:effectLst/>
                          <a:latin typeface="Helvetica" panose="020B0604020202020204" pitchFamily="34" charset="0"/>
                          <a:cs typeface="Helvetica" panose="020B0604020202020204" pitchFamily="34" charset="0"/>
                        </a:rPr>
                        <a:t>B</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Government Area</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m</a:t>
                      </a:r>
                      <a:r>
                        <a:rPr lang="en-US" altLang="zh-CN" sz="1600" b="0" kern="100" baseline="300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0.05</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2.59</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0941007"/>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Land Use Aggregation</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(0-1)</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13,384.34</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2.48</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8562121"/>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Transfer Dummy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dummy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5,968.65</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4.98</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55426065"/>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Bicycle Parking</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count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7.72</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8.59</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09203578"/>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Transport Area</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m</a:t>
                      </a:r>
                      <a:r>
                        <a:rPr lang="en-US" altLang="zh-CN" sz="1600" b="0" kern="100" baseline="300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Local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0.10</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Bus Capacity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-55.14</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Bus Accessibility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48.61</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Population/Job Balance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-2,411.17</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Tenant Proportion</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Local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-10,304.66</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bl>
          </a:graphicData>
        </a:graphic>
      </p:graphicFrame>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CA8F72BD-ACE0-4790-851D-742977DCAFD3}"/>
              </a:ext>
            </a:extLst>
          </p:cNvPr>
          <p:cNvSpPr/>
          <p:nvPr/>
        </p:nvSpPr>
        <p:spPr>
          <a:xfrm>
            <a:off x="4457048" y="1710045"/>
            <a:ext cx="4485442" cy="135859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kern="100" dirty="0">
                <a:solidFill>
                  <a:prstClr val="black"/>
                </a:solidFill>
                <a:latin typeface="Helvetica" panose="020B0604020202020204" pitchFamily="34" charset="0"/>
                <a:cs typeface="Helvetica" panose="020B0604020202020204" pitchFamily="34" charset="0"/>
              </a:rPr>
              <a:t>Reorganized the indicator system. Proposed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solidFill>
                  <a:prstClr val="black"/>
                </a:solidFill>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solidFill>
                  <a:prstClr val="black"/>
                </a:solidFill>
                <a:latin typeface="Helvetica" panose="020B0604020202020204" pitchFamily="34" charset="0"/>
                <a:cs typeface="Helvetica" panose="020B0604020202020204" pitchFamily="34" charset="0"/>
              </a:rPr>
              <a:t>.</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757F51FC-254C-431E-92FA-86DC8274563C}"/>
              </a:ext>
            </a:extLst>
          </p:cNvPr>
          <p:cNvSpPr/>
          <p:nvPr/>
        </p:nvSpPr>
        <p:spPr>
          <a:xfrm>
            <a:off x="4457047" y="5179071"/>
            <a:ext cx="4485443"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solidFill>
                  <a:prstClr val="black"/>
                </a:solidFill>
                <a:latin typeface="Helvetica" panose="020B0604020202020204" pitchFamily="34" charset="0"/>
                <a:cs typeface="Helvetica" panose="020B0604020202020204" pitchFamily="34" charset="0"/>
              </a:rPr>
              <a:t>in MGWR </a:t>
            </a:r>
            <a:r>
              <a:rPr lang="en-US" altLang="zh-CN" dirty="0">
                <a:solidFill>
                  <a:prstClr val="black"/>
                </a:solidFill>
                <a:latin typeface="Helvetica" panose="020B0604020202020204" pitchFamily="34" charset="0"/>
                <a:cs typeface="Helvetica" panose="020B0604020202020204" pitchFamily="34" charset="0"/>
              </a:rPr>
              <a:t>using</a:t>
            </a:r>
            <a:r>
              <a:rPr lang="zh-CN" altLang="en-US" dirty="0">
                <a:solidFill>
                  <a:prstClr val="black"/>
                </a:solidFill>
                <a:latin typeface="Helvetica" panose="020B0604020202020204" pitchFamily="34" charset="0"/>
                <a:cs typeface="Helvetica" panose="020B0604020202020204" pitchFamily="34" charset="0"/>
              </a:rPr>
              <a:t> </a:t>
            </a:r>
            <a:r>
              <a:rPr lang="en-US" altLang="zh-CN" dirty="0">
                <a:solidFill>
                  <a:prstClr val="black"/>
                </a:solidFill>
                <a:latin typeface="Helvetica" panose="020B0604020202020204" pitchFamily="34" charset="0"/>
                <a:cs typeface="Helvetica" panose="020B0604020202020204" pitchFamily="34" charset="0"/>
              </a:rPr>
              <a:t>the </a:t>
            </a:r>
            <a:r>
              <a:rPr lang="zh-CN" altLang="en-US" dirty="0">
                <a:solidFill>
                  <a:prstClr val="black"/>
                </a:solidFill>
                <a:latin typeface="Helvetica" panose="020B0604020202020204" pitchFamily="34" charset="0"/>
                <a:cs typeface="Helvetica" panose="020B0604020202020204" pitchFamily="34" charset="0"/>
              </a:rPr>
              <a:t>spatial autocorrelation of indicators</a:t>
            </a:r>
            <a:r>
              <a:rPr lang="en-US" altLang="zh-CN" dirty="0">
                <a:solidFill>
                  <a:prstClr val="black"/>
                </a:solidFill>
                <a:latin typeface="Helvetica" panose="020B0604020202020204" pitchFamily="34" charset="0"/>
                <a:cs typeface="Helvetica" panose="020B0604020202020204" pitchFamily="34" charset="0"/>
              </a:rPr>
              <a:t>.</a:t>
            </a:r>
            <a:r>
              <a:rPr lang="zh-CN" altLang="en-US" dirty="0">
                <a:solidFill>
                  <a:prstClr val="black"/>
                </a:solidFill>
                <a:latin typeface="Helvetica" panose="020B0604020202020204" pitchFamily="34" charset="0"/>
                <a:cs typeface="Helvetica" panose="020B0604020202020204" pitchFamily="34" charset="0"/>
              </a:rPr>
              <a:t> </a:t>
            </a:r>
          </a:p>
        </p:txBody>
      </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574332"/>
            <a:ext cx="701749" cy="701749"/>
          </a:xfrm>
          <a:prstGeom prst="rect">
            <a:avLst/>
          </a:prstGeom>
        </p:spPr>
      </p:pic>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4" name="矩形: 圆角 43">
            <a:extLst>
              <a:ext uri="{FF2B5EF4-FFF2-40B4-BE49-F238E27FC236}">
                <a16:creationId xmlns:a16="http://schemas.microsoft.com/office/drawing/2014/main" id="{612BA0AA-CBEB-4EE3-9C6D-4591515BF345}"/>
              </a:ext>
            </a:extLst>
          </p:cNvPr>
          <p:cNvSpPr/>
          <p:nvPr/>
        </p:nvSpPr>
        <p:spPr>
          <a:xfrm>
            <a:off x="4457047" y="3329762"/>
            <a:ext cx="4485443" cy="15881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prstClr val="black"/>
                </a:solidFill>
                <a:latin typeface="Helvetica" panose="020B0604020202020204" pitchFamily="34" charset="0"/>
                <a:cs typeface="Helvetica" panose="020B0604020202020204" pitchFamily="34" charset="0"/>
              </a:rPr>
              <a:t>To </a:t>
            </a:r>
            <a:r>
              <a:rPr lang="zh-CN" altLang="en-US" dirty="0">
                <a:solidFill>
                  <a:prstClr val="black"/>
                </a:solidFill>
                <a:latin typeface="Helvetica" panose="020B0604020202020204" pitchFamily="34" charset="0"/>
                <a:cs typeface="Helvetica" panose="020B0604020202020204" pitchFamily="34" charset="0"/>
              </a:rPr>
              <a:t>reduce the </a:t>
            </a:r>
            <a:r>
              <a:rPr lang="en-US" altLang="zh-CN" dirty="0">
                <a:solidFill>
                  <a:prstClr val="black"/>
                </a:solidFill>
                <a:latin typeface="Helvetica" panose="020B0604020202020204" pitchFamily="34" charset="0"/>
                <a:cs typeface="Helvetica" panose="020B0604020202020204" pitchFamily="34" charset="0"/>
              </a:rPr>
              <a:t>first and second type of statistical error in small sample case</a:t>
            </a:r>
            <a:r>
              <a:rPr lang="zh-CN" altLang="en-US" dirty="0">
                <a:solidFill>
                  <a:prstClr val="black"/>
                </a:solidFill>
                <a:latin typeface="Helvetica" panose="020B0604020202020204" pitchFamily="34" charset="0"/>
                <a:cs typeface="Helvetica" panose="020B0604020202020204" pitchFamily="34" charset="0"/>
              </a:rPr>
              <a:t>,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solidFill>
                  <a:prstClr val="black"/>
                </a:solidFill>
                <a:latin typeface="Helvetica" panose="020B0604020202020204" pitchFamily="34" charset="0"/>
                <a:cs typeface="Helvetica" panose="020B0604020202020204" pitchFamily="34" charset="0"/>
              </a:rPr>
              <a:t>and the most metric combinations.</a:t>
            </a:r>
          </a:p>
        </p:txBody>
      </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50" name="组合 49">
            <a:extLst>
              <a:ext uri="{FF2B5EF4-FFF2-40B4-BE49-F238E27FC236}">
                <a16:creationId xmlns:a16="http://schemas.microsoft.com/office/drawing/2014/main" id="{0AB3B2AB-67B1-4870-8031-0D428DBCE516}"/>
              </a:ext>
            </a:extLst>
          </p:cNvPr>
          <p:cNvGrpSpPr/>
          <p:nvPr/>
        </p:nvGrpSpPr>
        <p:grpSpPr>
          <a:xfrm>
            <a:off x="306570" y="591906"/>
            <a:ext cx="1695716" cy="461665"/>
            <a:chOff x="-3" y="4326643"/>
            <a:chExt cx="1695716" cy="461665"/>
          </a:xfrm>
        </p:grpSpPr>
        <p:sp>
          <p:nvSpPr>
            <p:cNvPr id="51" name="矩形 50">
              <a:extLst>
                <a:ext uri="{FF2B5EF4-FFF2-40B4-BE49-F238E27FC236}">
                  <a16:creationId xmlns:a16="http://schemas.microsoft.com/office/drawing/2014/main" id="{E4A910A8-95A6-4E0F-8BF1-9D42A531E85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93717EE7-B43D-4189-A8CE-F2B62AC8E06F}"/>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Summary</a:t>
              </a:r>
            </a:p>
          </p:txBody>
        </p:sp>
      </p:grpSp>
    </p:spTree>
    <p:extLst>
      <p:ext uri="{BB962C8B-B14F-4D97-AF65-F5344CB8AC3E}">
        <p14:creationId xmlns:p14="http://schemas.microsoft.com/office/powerpoint/2010/main" val="1146181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C0C99E-6CFF-4013-B16B-F797099DB0E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Impact of Land Use Types on Transit Ridership between Stations and Stations</a:t>
            </a:r>
          </a:p>
        </p:txBody>
      </p:sp>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Tree>
    <p:extLst>
      <p:ext uri="{BB962C8B-B14F-4D97-AF65-F5344CB8AC3E}">
        <p14:creationId xmlns:p14="http://schemas.microsoft.com/office/powerpoint/2010/main" val="1644219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6"/>
            <a:ext cx="9144000" cy="37889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59</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666941"/>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259918"/>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Explore the impact of land use on the choice of destination station. </a:t>
            </a:r>
          </a:p>
        </p:txBody>
      </p:sp>
      <p:sp>
        <p:nvSpPr>
          <p:cNvPr id="60" name="矩形 59">
            <a:extLst>
              <a:ext uri="{FF2B5EF4-FFF2-40B4-BE49-F238E27FC236}">
                <a16:creationId xmlns:a16="http://schemas.microsoft.com/office/drawing/2014/main" id="{608AF58E-B544-45D6-8F74-5B80164918FE}"/>
              </a:ext>
            </a:extLst>
          </p:cNvPr>
          <p:cNvSpPr/>
          <p:nvPr/>
        </p:nvSpPr>
        <p:spPr>
          <a:xfrm>
            <a:off x="499950" y="1400648"/>
            <a:ext cx="8044571" cy="2534027"/>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rail transit station is in a network. When the ridership is affected by the environmental factors around the station, it is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also influenced by the environmental factors around the other stations</a:t>
            </a:r>
            <a:r>
              <a:rPr lang="en-US" altLang="zh-CN" kern="100" dirty="0">
                <a:latin typeface="Helvetica" panose="020B0604020202020204" pitchFamily="34" charset="0"/>
                <a:ea typeface="MS Mincho" panose="02020609040205080304" pitchFamily="49" charset="-128"/>
                <a:cs typeface="Helvetica" panose="020B0604020202020204" pitchFamily="34" charset="0"/>
              </a:rPr>
              <a:t> in the same network.</a:t>
            </a:r>
          </a:p>
          <a:p>
            <a:pPr>
              <a:lnSpc>
                <a:spcPct val="150000"/>
              </a:lnSpc>
              <a:spcAft>
                <a:spcPts val="0"/>
              </a:spcAft>
            </a:pPr>
            <a:endParaRPr lang="en-US" altLang="zh-CN" kern="100" dirty="0">
              <a:latin typeface="Helvetica" panose="020B0604020202020204" pitchFamily="34" charset="0"/>
              <a:ea typeface="MS Mincho" panose="02020609040205080304" pitchFamily="49" charset="-128"/>
              <a:cs typeface="Helvetica" panose="020B0604020202020204" pitchFamily="34" charset="0"/>
            </a:endParaRPr>
          </a:p>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Land use determines travel purpose in some extent. The variation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of departure station </a:t>
            </a:r>
            <a:r>
              <a:rPr lang="en-US" altLang="zh-CN" kern="100" dirty="0">
                <a:latin typeface="Helvetica" panose="020B0604020202020204" pitchFamily="34" charset="0"/>
                <a:ea typeface="MS Mincho" panose="02020609040205080304" pitchFamily="49" charset="-128"/>
                <a:cs typeface="Helvetica" panose="020B0604020202020204" pitchFamily="34" charset="0"/>
              </a:rPr>
              <a:t>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travel destination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a:t>
            </a:r>
            <a:endPar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162178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3271469" cy="461665"/>
            <a:chOff x="-3" y="4326643"/>
            <a:chExt cx="327146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307808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Problems in Fukuoka</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ED7814EA-28F8-4F8F-8F25-82D69FF8903D}"/>
              </a:ext>
            </a:extLst>
          </p:cNvPr>
          <p:cNvGrpSpPr/>
          <p:nvPr/>
        </p:nvGrpSpPr>
        <p:grpSpPr>
          <a:xfrm>
            <a:off x="893876" y="2830591"/>
            <a:ext cx="7356242" cy="3489724"/>
            <a:chOff x="893876" y="2880777"/>
            <a:chExt cx="7356242" cy="3489724"/>
          </a:xfrm>
        </p:grpSpPr>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592806755"/>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
          <p:nvSpPr>
            <p:cNvPr id="3" name="椭圆 2">
              <a:extLst>
                <a:ext uri="{FF2B5EF4-FFF2-40B4-BE49-F238E27FC236}">
                  <a16:creationId xmlns:a16="http://schemas.microsoft.com/office/drawing/2014/main" id="{250EBC75-A116-4CAB-848F-525C29D0040F}"/>
                </a:ext>
              </a:extLst>
            </p:cNvPr>
            <p:cNvSpPr/>
            <p:nvPr/>
          </p:nvSpPr>
          <p:spPr>
            <a:xfrm>
              <a:off x="1872786"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52D5C4B9-054B-43D9-9535-45A4878F5775}"/>
                </a:ext>
              </a:extLst>
            </p:cNvPr>
            <p:cNvSpPr/>
            <p:nvPr/>
          </p:nvSpPr>
          <p:spPr>
            <a:xfrm>
              <a:off x="4409212"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CD499ED1-0B92-4F60-989A-A2A3D4E549C6}"/>
                </a:ext>
              </a:extLst>
            </p:cNvPr>
            <p:cNvSpPr/>
            <p:nvPr/>
          </p:nvSpPr>
          <p:spPr>
            <a:xfrm rot="16200000">
              <a:off x="1951666" y="5728020"/>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FC5BA26-0210-462D-A231-72A9322D7E8A}"/>
                </a:ext>
              </a:extLst>
            </p:cNvPr>
            <p:cNvSpPr/>
            <p:nvPr/>
          </p:nvSpPr>
          <p:spPr>
            <a:xfrm rot="16200000">
              <a:off x="4384829" y="5810549"/>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7410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C65909FA-56BB-4438-88C4-95A4E4667CF5}"/>
              </a:ext>
            </a:extLst>
          </p:cNvPr>
          <p:cNvGrpSpPr/>
          <p:nvPr/>
        </p:nvGrpSpPr>
        <p:grpSpPr>
          <a:xfrm>
            <a:off x="1060283" y="1148098"/>
            <a:ext cx="7760279" cy="5039687"/>
            <a:chOff x="1107945" y="793013"/>
            <a:chExt cx="7760279" cy="5039687"/>
          </a:xfrm>
        </p:grpSpPr>
        <p:pic>
          <p:nvPicPr>
            <p:cNvPr id="5" name="图片 4">
              <a:extLst>
                <a:ext uri="{FF2B5EF4-FFF2-40B4-BE49-F238E27FC236}">
                  <a16:creationId xmlns:a16="http://schemas.microsoft.com/office/drawing/2014/main" id="{707C0F61-5412-41C3-845C-4FC7B191C86F}"/>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107945" y="793013"/>
              <a:ext cx="6928109" cy="4880178"/>
            </a:xfrm>
            <a:prstGeom prst="rect">
              <a:avLst/>
            </a:prstGeom>
          </p:spPr>
        </p:pic>
        <p:sp>
          <p:nvSpPr>
            <p:cNvPr id="6" name="文本框 5">
              <a:extLst>
                <a:ext uri="{FF2B5EF4-FFF2-40B4-BE49-F238E27FC236}">
                  <a16:creationId xmlns:a16="http://schemas.microsoft.com/office/drawing/2014/main" id="{35402F55-B86C-4CFE-AD19-AE7E2BECDDA0}"/>
                </a:ext>
              </a:extLst>
            </p:cNvPr>
            <p:cNvSpPr txBox="1"/>
            <p:nvPr/>
          </p:nvSpPr>
          <p:spPr>
            <a:xfrm>
              <a:off x="3833126" y="3489468"/>
              <a:ext cx="1308197" cy="646331"/>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pPr algn="ctr"/>
              <a:r>
                <a:rPr lang="en-US" altLang="zh-CN" dirty="0">
                  <a:latin typeface="Helvetica" panose="020B0604020202020204" pitchFamily="34" charset="0"/>
                  <a:ea typeface="微软雅黑" panose="020B0503020204020204" pitchFamily="34" charset="-122"/>
                  <a:cs typeface="Helvetica" panose="020B0604020202020204" pitchFamily="34" charset="0"/>
                </a:rPr>
                <a:t>Downtown area</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7" name="文本框 6">
              <a:extLst>
                <a:ext uri="{FF2B5EF4-FFF2-40B4-BE49-F238E27FC236}">
                  <a16:creationId xmlns:a16="http://schemas.microsoft.com/office/drawing/2014/main" id="{4FA38E55-D802-4F68-8685-A2F2A1CD5D36}"/>
                </a:ext>
              </a:extLst>
            </p:cNvPr>
            <p:cNvSpPr txBox="1"/>
            <p:nvPr/>
          </p:nvSpPr>
          <p:spPr>
            <a:xfrm>
              <a:off x="1633417" y="3748939"/>
              <a:ext cx="1665821" cy="646331"/>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pPr algn="ctr"/>
              <a:r>
                <a:rPr lang="en-US" altLang="zh-CN" dirty="0">
                  <a:latin typeface="Helvetica" panose="020B0604020202020204" pitchFamily="34" charset="0"/>
                  <a:ea typeface="微软雅黑" panose="020B0503020204020204" pitchFamily="34" charset="-122"/>
                  <a:cs typeface="Helvetica" panose="020B0604020202020204" pitchFamily="34" charset="0"/>
                </a:rPr>
                <a:t>Office gathering area</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8" name="箭头: 环形 7">
              <a:extLst>
                <a:ext uri="{FF2B5EF4-FFF2-40B4-BE49-F238E27FC236}">
                  <a16:creationId xmlns:a16="http://schemas.microsoft.com/office/drawing/2014/main" id="{FB50D25A-9D62-4A9A-81E6-19487B6BACFB}"/>
                </a:ext>
              </a:extLst>
            </p:cNvPr>
            <p:cNvSpPr/>
            <p:nvPr/>
          </p:nvSpPr>
          <p:spPr>
            <a:xfrm rot="20146989" flipH="1">
              <a:off x="2982021" y="1506506"/>
              <a:ext cx="3170636" cy="2188617"/>
            </a:xfrm>
            <a:prstGeom prst="circularArrow">
              <a:avLst>
                <a:gd name="adj1" fmla="val 3187"/>
                <a:gd name="adj2" fmla="val 924006"/>
                <a:gd name="adj3" fmla="val 20511150"/>
                <a:gd name="adj4" fmla="val 11054420"/>
                <a:gd name="adj5" fmla="val 7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 name="箭头: 环形 8">
              <a:extLst>
                <a:ext uri="{FF2B5EF4-FFF2-40B4-BE49-F238E27FC236}">
                  <a16:creationId xmlns:a16="http://schemas.microsoft.com/office/drawing/2014/main" id="{34FF808C-0762-429B-A2A6-5F61168BCEFD}"/>
                </a:ext>
              </a:extLst>
            </p:cNvPr>
            <p:cNvSpPr/>
            <p:nvPr/>
          </p:nvSpPr>
          <p:spPr>
            <a:xfrm rot="8835210" flipV="1">
              <a:off x="4670323" y="2173755"/>
              <a:ext cx="1488117" cy="817991"/>
            </a:xfrm>
            <a:prstGeom prst="circularArrow">
              <a:avLst>
                <a:gd name="adj1" fmla="val 8049"/>
                <a:gd name="adj2" fmla="val 533282"/>
                <a:gd name="adj3" fmla="val 21092026"/>
                <a:gd name="adj4" fmla="val 11522948"/>
                <a:gd name="adj5" fmla="val 1014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86AAF57B-FB9D-458D-9E09-B5A7B6FE94FC}"/>
                </a:ext>
              </a:extLst>
            </p:cNvPr>
            <p:cNvSpPr/>
            <p:nvPr/>
          </p:nvSpPr>
          <p:spPr>
            <a:xfrm>
              <a:off x="4638855" y="3075786"/>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1AA3CF36-EF49-46D8-B052-9717C0C896C5}"/>
                </a:ext>
              </a:extLst>
            </p:cNvPr>
            <p:cNvSpPr/>
            <p:nvPr/>
          </p:nvSpPr>
          <p:spPr>
            <a:xfrm>
              <a:off x="6061255" y="2079130"/>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A74F6A6B-CE67-4286-A9FF-4B176B168582}"/>
                </a:ext>
              </a:extLst>
            </p:cNvPr>
            <p:cNvSpPr/>
            <p:nvPr/>
          </p:nvSpPr>
          <p:spPr>
            <a:xfrm>
              <a:off x="3141922" y="3329224"/>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FADB5EE-EA3B-433F-AAB2-8236606D5E32}"/>
                </a:ext>
              </a:extLst>
            </p:cNvPr>
            <p:cNvSpPr/>
            <p:nvPr/>
          </p:nvSpPr>
          <p:spPr>
            <a:xfrm>
              <a:off x="5414381" y="2840981"/>
              <a:ext cx="3453843" cy="826670"/>
            </a:xfrm>
            <a:prstGeom prst="rect">
              <a:avLst/>
            </a:prstGeom>
            <a:solidFill>
              <a:schemeClr val="accent4">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ea typeface="微软雅黑" panose="020B0503020204020204" pitchFamily="34" charset="-122"/>
                  <a:cs typeface="Helvetica" panose="020B0604020202020204" pitchFamily="34" charset="0"/>
                </a:rPr>
                <a:t>The increased ridership will be </a:t>
              </a:r>
              <a:r>
                <a:rPr lang="en-US" altLang="zh-CN" dirty="0">
                  <a:solidFill>
                    <a:srgbClr val="FF3300"/>
                  </a:solidFill>
                  <a:latin typeface="Helvetica" panose="020B0604020202020204" pitchFamily="34" charset="0"/>
                  <a:ea typeface="微软雅黑" panose="020B0503020204020204" pitchFamily="34" charset="-122"/>
                  <a:cs typeface="Helvetica" panose="020B0604020202020204" pitchFamily="34" charset="0"/>
                </a:rPr>
                <a:t>transferred to the other stations</a:t>
              </a:r>
              <a:endParaRPr lang="zh-CN" altLang="en-US" dirty="0">
                <a:solidFill>
                  <a:srgbClr val="FF3300"/>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4" name="矩形 13">
              <a:extLst>
                <a:ext uri="{FF2B5EF4-FFF2-40B4-BE49-F238E27FC236}">
                  <a16:creationId xmlns:a16="http://schemas.microsoft.com/office/drawing/2014/main" id="{2A475C05-9085-47F1-9555-26EB032B2D44}"/>
                </a:ext>
              </a:extLst>
            </p:cNvPr>
            <p:cNvSpPr/>
            <p:nvPr/>
          </p:nvSpPr>
          <p:spPr>
            <a:xfrm>
              <a:off x="1539659" y="5006027"/>
              <a:ext cx="6055360" cy="826673"/>
            </a:xfrm>
            <a:prstGeom prst="rect">
              <a:avLst/>
            </a:prstGeom>
            <a:solidFill>
              <a:srgbClr val="FF6699"/>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Question: How the land use type of a station influence the choice of destination? </a:t>
              </a:r>
              <a:endParaRPr lang="zh-CN" altLang="en-US" dirty="0">
                <a:solidFill>
                  <a:schemeClr val="bg1"/>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5" name="箭头: 上 14">
              <a:extLst>
                <a:ext uri="{FF2B5EF4-FFF2-40B4-BE49-F238E27FC236}">
                  <a16:creationId xmlns:a16="http://schemas.microsoft.com/office/drawing/2014/main" id="{5735E609-0C61-4246-9F5B-BA1336EF2296}"/>
                </a:ext>
              </a:extLst>
            </p:cNvPr>
            <p:cNvSpPr/>
            <p:nvPr/>
          </p:nvSpPr>
          <p:spPr>
            <a:xfrm>
              <a:off x="6061255" y="2464179"/>
              <a:ext cx="363647" cy="314631"/>
            </a:xfrm>
            <a:prstGeom prst="upArrow">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803CB42F-33B0-4F31-869D-E267166E455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AB1DEB1B-40C3-4241-9CE4-26B8B35B4433}"/>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灯片编号占位符 1">
            <a:extLst>
              <a:ext uri="{FF2B5EF4-FFF2-40B4-BE49-F238E27FC236}">
                <a16:creationId xmlns:a16="http://schemas.microsoft.com/office/drawing/2014/main" id="{8D9F4997-9440-4E09-90C6-89E2F643FB9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60</a:t>
            </a:fld>
            <a:endParaRPr lang="zh-CN" altLang="en-US"/>
          </a:p>
        </p:txBody>
      </p:sp>
      <p:sp>
        <p:nvSpPr>
          <p:cNvPr id="19" name="文本框 18">
            <a:extLst>
              <a:ext uri="{FF2B5EF4-FFF2-40B4-BE49-F238E27FC236}">
                <a16:creationId xmlns:a16="http://schemas.microsoft.com/office/drawing/2014/main" id="{B3416858-E2AC-4ACE-8AC9-796EEF34511A}"/>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0" name="矩形 19">
            <a:extLst>
              <a:ext uri="{FF2B5EF4-FFF2-40B4-BE49-F238E27FC236}">
                <a16:creationId xmlns:a16="http://schemas.microsoft.com/office/drawing/2014/main" id="{9CB92F43-7FE5-4B5E-8A0F-384850657CD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21" name="直接连接符 20">
            <a:extLst>
              <a:ext uri="{FF2B5EF4-FFF2-40B4-BE49-F238E27FC236}">
                <a16:creationId xmlns:a16="http://schemas.microsoft.com/office/drawing/2014/main" id="{C1942E7C-954E-46C2-9F21-2F3F577C53DB}"/>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74AE3127-91C6-41AE-925F-0FE9C01DCDA5}"/>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78D9D9E2-3391-4733-883C-15DF14B39328}"/>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5EA34E6-49DC-45FF-853D-C0DD7DC05DCC}"/>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Tree>
    <p:extLst>
      <p:ext uri="{BB962C8B-B14F-4D97-AF65-F5344CB8AC3E}">
        <p14:creationId xmlns:p14="http://schemas.microsoft.com/office/powerpoint/2010/main" val="2778809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61</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ext uri="{D42A27DB-BD31-4B8C-83A1-F6EECF244321}">
                <p14:modId xmlns:p14="http://schemas.microsoft.com/office/powerpoint/2010/main" val="2074199193"/>
              </p:ext>
            </p:extLst>
          </p:nvPr>
        </p:nvGraphicFramePr>
        <p:xfrm>
          <a:off x="779364" y="2654058"/>
          <a:ext cx="7585269" cy="2825148"/>
        </p:xfrm>
        <a:graphic>
          <a:graphicData uri="http://schemas.openxmlformats.org/drawingml/2006/table">
            <a:tbl>
              <a:tblPr firstRow="1" bandRow="1">
                <a:tableStyleId>{2D5ABB26-0587-4C30-8999-92F81FD0307C}</a:tableStyleId>
              </a:tblPr>
              <a:tblGrid>
                <a:gridCol w="1286566">
                  <a:extLst>
                    <a:ext uri="{9D8B030D-6E8A-4147-A177-3AD203B41FA5}">
                      <a16:colId xmlns:a16="http://schemas.microsoft.com/office/drawing/2014/main" val="993849137"/>
                    </a:ext>
                  </a:extLst>
                </a:gridCol>
                <a:gridCol w="1855483">
                  <a:extLst>
                    <a:ext uri="{9D8B030D-6E8A-4147-A177-3AD203B41FA5}">
                      <a16:colId xmlns:a16="http://schemas.microsoft.com/office/drawing/2014/main" val="657418974"/>
                    </a:ext>
                  </a:extLst>
                </a:gridCol>
                <a:gridCol w="2221610">
                  <a:extLst>
                    <a:ext uri="{9D8B030D-6E8A-4147-A177-3AD203B41FA5}">
                      <a16:colId xmlns:a16="http://schemas.microsoft.com/office/drawing/2014/main" val="1660424579"/>
                    </a:ext>
                  </a:extLst>
                </a:gridCol>
                <a:gridCol w="2221610">
                  <a:extLst>
                    <a:ext uri="{9D8B030D-6E8A-4147-A177-3AD203B41FA5}">
                      <a16:colId xmlns:a16="http://schemas.microsoft.com/office/drawing/2014/main" val="2133621396"/>
                    </a:ext>
                  </a:extLst>
                </a:gridCol>
              </a:tblGrid>
              <a:tr h="443080">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Type 1</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Type 2</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This</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Station-to-station 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Station-to-station 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922039267"/>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Research object</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Transit ridership of a 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Transit ridership between station and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Probability of choosing the a specific station as the destination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442006178"/>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Functional relationship</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Linear relationship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Linear relationship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Probability relationship</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(Binary choice)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306209771"/>
                  </a:ext>
                </a:extLst>
              </a:tr>
            </a:tbl>
          </a:graphicData>
        </a:graphic>
      </p:graphicFrame>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1389543" cy="461665"/>
            <a:chOff x="-3" y="4326643"/>
            <a:chExt cx="1389543"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Tree>
    <p:extLst>
      <p:ext uri="{BB962C8B-B14F-4D97-AF65-F5344CB8AC3E}">
        <p14:creationId xmlns:p14="http://schemas.microsoft.com/office/powerpoint/2010/main" val="267013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8BC57B9-7910-41A6-9C28-2BE2A6F3958B}"/>
              </a:ext>
            </a:extLst>
          </p:cNvPr>
          <p:cNvSpPr/>
          <p:nvPr/>
        </p:nvSpPr>
        <p:spPr>
          <a:xfrm>
            <a:off x="1" y="537683"/>
            <a:ext cx="41629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460D10B7-1BA3-482E-B8C6-D289540D8770}"/>
              </a:ext>
            </a:extLst>
          </p:cNvPr>
          <p:cNvSpPr txBox="1"/>
          <p:nvPr/>
        </p:nvSpPr>
        <p:spPr>
          <a:xfrm>
            <a:off x="306570" y="2310720"/>
            <a:ext cx="3856356"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How to describe and </a:t>
            </a:r>
            <a:r>
              <a:rPr lang="en-US" altLang="zh-CN" dirty="0">
                <a:solidFill>
                  <a:srgbClr val="FF3300"/>
                </a:solidFill>
                <a:latin typeface="Helvetica" panose="020B0604020202020204" pitchFamily="34" charset="0"/>
                <a:cs typeface="Helvetica" panose="020B0604020202020204" pitchFamily="34" charset="0"/>
              </a:rPr>
              <a:t>define the passenger flow </a:t>
            </a:r>
            <a:r>
              <a:rPr lang="en-US" altLang="zh-CN" dirty="0">
                <a:latin typeface="Helvetica" panose="020B0604020202020204" pitchFamily="34" charset="0"/>
                <a:cs typeface="Helvetica" panose="020B0604020202020204" pitchFamily="34" charset="0"/>
              </a:rPr>
              <a:t>between station and station?</a:t>
            </a:r>
          </a:p>
        </p:txBody>
      </p:sp>
      <p:sp>
        <p:nvSpPr>
          <p:cNvPr id="7" name="文本框 6">
            <a:extLst>
              <a:ext uri="{FF2B5EF4-FFF2-40B4-BE49-F238E27FC236}">
                <a16:creationId xmlns:a16="http://schemas.microsoft.com/office/drawing/2014/main" id="{585E8AD0-3395-488D-8CF3-728C0014033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7BA6EB71-38D2-41D0-811A-85EE05A03EB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4B1E8CE3-50A5-4A6C-ADEE-5CD8138C8E57}"/>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D6BC50F-C68C-4C60-B482-38EC0B0976A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AB6F14E6-7A3A-4E85-ABEA-EC0D9CEB36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1DE4E1F0-D7B6-4EEF-A50F-D025813C232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62</a:t>
            </a:fld>
            <a:endParaRPr lang="zh-CN" altLang="en-US"/>
          </a:p>
        </p:txBody>
      </p:sp>
      <p:grpSp>
        <p:nvGrpSpPr>
          <p:cNvPr id="13" name="组合 12">
            <a:extLst>
              <a:ext uri="{FF2B5EF4-FFF2-40B4-BE49-F238E27FC236}">
                <a16:creationId xmlns:a16="http://schemas.microsoft.com/office/drawing/2014/main" id="{063FBF29-F75E-4F03-A6CC-2A07430DAB6B}"/>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781A35B4-AF36-4536-ABAF-D62203FB115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FC899BAA-FD15-4AB1-9D97-C33391476C7E}"/>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16" name="文本框 15">
            <a:extLst>
              <a:ext uri="{FF2B5EF4-FFF2-40B4-BE49-F238E27FC236}">
                <a16:creationId xmlns:a16="http://schemas.microsoft.com/office/drawing/2014/main" id="{3A194A68-E20D-4DDD-B26D-82CBEADB635D}"/>
              </a:ext>
            </a:extLst>
          </p:cNvPr>
          <p:cNvSpPr txBox="1"/>
          <p:nvPr/>
        </p:nvSpPr>
        <p:spPr>
          <a:xfrm>
            <a:off x="115803" y="1928819"/>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23EDC2B0-2D98-48AB-BEFE-C172E0FC1F9D}"/>
              </a:ext>
            </a:extLst>
          </p:cNvPr>
          <p:cNvGrpSpPr/>
          <p:nvPr/>
        </p:nvGrpSpPr>
        <p:grpSpPr>
          <a:xfrm>
            <a:off x="4297025" y="1832133"/>
            <a:ext cx="4644572" cy="1904334"/>
            <a:chOff x="4297025" y="1590859"/>
            <a:chExt cx="4644572" cy="1904334"/>
          </a:xfrm>
        </p:grpSpPr>
        <p:sp>
          <p:nvSpPr>
            <p:cNvPr id="18" name="矩形: 圆角 17">
              <a:extLst>
                <a:ext uri="{FF2B5EF4-FFF2-40B4-BE49-F238E27FC236}">
                  <a16:creationId xmlns:a16="http://schemas.microsoft.com/office/drawing/2014/main" id="{12760CF9-8DE0-4BBA-B7FB-A48BB1BC618A}"/>
                </a:ext>
              </a:extLst>
            </p:cNvPr>
            <p:cNvSpPr/>
            <p:nvPr/>
          </p:nvSpPr>
          <p:spPr>
            <a:xfrm>
              <a:off x="4712872" y="1590859"/>
              <a:ext cx="4228725" cy="1904334"/>
            </a:xfrm>
            <a:prstGeom prst="roundRect">
              <a:avLst>
                <a:gd name="adj" fmla="val 5926"/>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Describe the passenger flow between station and station using the </a:t>
              </a:r>
              <a:r>
                <a:rPr lang="en-US" altLang="zh-CN" dirty="0">
                  <a:solidFill>
                    <a:srgbClr val="FF3300"/>
                  </a:solidFill>
                  <a:latin typeface="Helvetica" panose="020B0604020202020204" pitchFamily="34" charset="0"/>
                  <a:cs typeface="Helvetica" panose="020B0604020202020204" pitchFamily="34" charset="0"/>
                </a:rPr>
                <a:t>probability of choosing a specific station as the destination.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0" name="矩形: 圆角 19">
              <a:extLst>
                <a:ext uri="{FF2B5EF4-FFF2-40B4-BE49-F238E27FC236}">
                  <a16:creationId xmlns:a16="http://schemas.microsoft.com/office/drawing/2014/main" id="{00DB6A88-9300-495D-9083-91E0375B489F}"/>
                </a:ext>
              </a:extLst>
            </p:cNvPr>
            <p:cNvSpPr/>
            <p:nvPr/>
          </p:nvSpPr>
          <p:spPr>
            <a:xfrm>
              <a:off x="4297025" y="159085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2" name="箭头: 右 21">
            <a:extLst>
              <a:ext uri="{FF2B5EF4-FFF2-40B4-BE49-F238E27FC236}">
                <a16:creationId xmlns:a16="http://schemas.microsoft.com/office/drawing/2014/main" id="{5E4BBA0F-8F5C-4C99-AD52-AA01D359C1F0}"/>
              </a:ext>
            </a:extLst>
          </p:cNvPr>
          <p:cNvSpPr/>
          <p:nvPr/>
        </p:nvSpPr>
        <p:spPr>
          <a:xfrm>
            <a:off x="3842082" y="205052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974528E1-9DC0-4375-B2AC-E322F600CCAB}"/>
              </a:ext>
            </a:extLst>
          </p:cNvPr>
          <p:cNvCxnSpPr>
            <a:cxnSpLocks/>
          </p:cNvCxnSpPr>
          <p:nvPr/>
        </p:nvCxnSpPr>
        <p:spPr>
          <a:xfrm>
            <a:off x="183180" y="2310720"/>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39DDBC2-C2C7-4358-8692-DDB4B5604433}"/>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167DAF2E-BE10-4016-AC21-274D22C025AA}"/>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037FFEF-D83F-48F1-9DB1-3C34E1EE189E}"/>
              </a:ext>
            </a:extLst>
          </p:cNvPr>
          <p:cNvSpPr txBox="1"/>
          <p:nvPr/>
        </p:nvSpPr>
        <p:spPr>
          <a:xfrm>
            <a:off x="306570" y="4772447"/>
            <a:ext cx="3856356"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How to establish the </a:t>
            </a:r>
            <a:r>
              <a:rPr lang="en-US" altLang="zh-CN" dirty="0">
                <a:solidFill>
                  <a:srgbClr val="FF3300"/>
                </a:solidFill>
                <a:latin typeface="Helvetica" panose="020B0604020202020204" pitchFamily="34" charset="0"/>
                <a:cs typeface="Helvetica" panose="020B0604020202020204" pitchFamily="34" charset="0"/>
              </a:rPr>
              <a:t>functional relationship</a:t>
            </a:r>
            <a:r>
              <a:rPr lang="en-US" altLang="zh-CN" dirty="0">
                <a:latin typeface="Helvetica" panose="020B0604020202020204" pitchFamily="34" charset="0"/>
                <a:cs typeface="Helvetica" panose="020B0604020202020204" pitchFamily="34" charset="0"/>
              </a:rPr>
              <a:t> between the passenger flow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6A9E641-29E6-4DE4-BDC3-220B3F818C44}"/>
              </a:ext>
            </a:extLst>
          </p:cNvPr>
          <p:cNvSpPr txBox="1"/>
          <p:nvPr/>
        </p:nvSpPr>
        <p:spPr>
          <a:xfrm>
            <a:off x="115803" y="439054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E4418D91-005C-420F-9542-E764F2B7E700}"/>
              </a:ext>
            </a:extLst>
          </p:cNvPr>
          <p:cNvSpPr/>
          <p:nvPr/>
        </p:nvSpPr>
        <p:spPr>
          <a:xfrm>
            <a:off x="3842082" y="451224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CA1221D-01F6-482B-8EBA-311BF222F120}"/>
              </a:ext>
            </a:extLst>
          </p:cNvPr>
          <p:cNvCxnSpPr>
            <a:cxnSpLocks/>
          </p:cNvCxnSpPr>
          <p:nvPr/>
        </p:nvCxnSpPr>
        <p:spPr>
          <a:xfrm>
            <a:off x="183180" y="477244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61E09807-4C38-44AE-8AAF-A71293EE2FF0}"/>
              </a:ext>
            </a:extLst>
          </p:cNvPr>
          <p:cNvGrpSpPr/>
          <p:nvPr/>
        </p:nvGrpSpPr>
        <p:grpSpPr>
          <a:xfrm>
            <a:off x="4297025" y="4215003"/>
            <a:ext cx="4644572" cy="1904334"/>
            <a:chOff x="4297025" y="1590859"/>
            <a:chExt cx="4644572" cy="1904334"/>
          </a:xfrm>
        </p:grpSpPr>
        <p:sp>
          <p:nvSpPr>
            <p:cNvPr id="31" name="矩形: 圆角 30">
              <a:extLst>
                <a:ext uri="{FF2B5EF4-FFF2-40B4-BE49-F238E27FC236}">
                  <a16:creationId xmlns:a16="http://schemas.microsoft.com/office/drawing/2014/main" id="{C599B985-E057-42B2-96B7-9FE90AB70BE0}"/>
                </a:ext>
              </a:extLst>
            </p:cNvPr>
            <p:cNvSpPr/>
            <p:nvPr/>
          </p:nvSpPr>
          <p:spPr>
            <a:xfrm>
              <a:off x="4712872" y="1590859"/>
              <a:ext cx="4228725" cy="1904334"/>
            </a:xfrm>
            <a:prstGeom prst="roundRect">
              <a:avLst>
                <a:gd name="adj" fmla="val 5926"/>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50000"/>
                </a:lnSpc>
              </a:pPr>
              <a:r>
                <a:rPr lang="en-US" altLang="zh-CN" dirty="0">
                  <a:solidFill>
                    <a:schemeClr val="tx1"/>
                  </a:solidFill>
                  <a:latin typeface="Helvetica" panose="020B0604020202020204" pitchFamily="34" charset="0"/>
                  <a:cs typeface="Helvetica" panose="020B0604020202020204" pitchFamily="34" charset="0"/>
                </a:rPr>
                <a:t>Convert the problem of passenger flow to a </a:t>
              </a:r>
              <a:r>
                <a:rPr lang="en-US" altLang="zh-CN" dirty="0">
                  <a:solidFill>
                    <a:srgbClr val="FF3300"/>
                  </a:solidFill>
                  <a:latin typeface="Helvetica" panose="020B0604020202020204" pitchFamily="34" charset="0"/>
                  <a:cs typeface="Helvetica" panose="020B0604020202020204" pitchFamily="34" charset="0"/>
                </a:rPr>
                <a:t>binary choice problem</a:t>
              </a:r>
              <a:r>
                <a:rPr lang="en-US" altLang="zh-CN" dirty="0">
                  <a:solidFill>
                    <a:schemeClr val="tx1"/>
                  </a:solidFill>
                  <a:latin typeface="Helvetica" panose="020B0604020202020204" pitchFamily="34" charset="0"/>
                  <a:cs typeface="Helvetica" panose="020B0604020202020204" pitchFamily="34" charset="0"/>
                </a:rPr>
                <a:t>, then estimate the influence of land use on the choice of destination.</a:t>
              </a:r>
            </a:p>
          </p:txBody>
        </p:sp>
        <p:sp>
          <p:nvSpPr>
            <p:cNvPr id="32" name="矩形: 圆角 31">
              <a:extLst>
                <a:ext uri="{FF2B5EF4-FFF2-40B4-BE49-F238E27FC236}">
                  <a16:creationId xmlns:a16="http://schemas.microsoft.com/office/drawing/2014/main" id="{0AD1FF08-DF80-4DDD-AD5F-BFA1341F3E59}"/>
                </a:ext>
              </a:extLst>
            </p:cNvPr>
            <p:cNvSpPr/>
            <p:nvPr/>
          </p:nvSpPr>
          <p:spPr>
            <a:xfrm>
              <a:off x="4297025" y="159085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33537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箭头: 下 30">
            <a:extLst>
              <a:ext uri="{FF2B5EF4-FFF2-40B4-BE49-F238E27FC236}">
                <a16:creationId xmlns:a16="http://schemas.microsoft.com/office/drawing/2014/main" id="{4B606C81-FFAD-4B85-90EC-C4C6B16ACBBB}"/>
              </a:ext>
            </a:extLst>
          </p:cNvPr>
          <p:cNvSpPr/>
          <p:nvPr/>
        </p:nvSpPr>
        <p:spPr>
          <a:xfrm>
            <a:off x="909373" y="1304966"/>
            <a:ext cx="1326004" cy="5019551"/>
          </a:xfrm>
          <a:prstGeom prst="downArrow">
            <a:avLst>
              <a:gd name="adj1" fmla="val 50000"/>
              <a:gd name="adj2" fmla="val 66994"/>
            </a:avLst>
          </a:prstGeom>
          <a:solidFill>
            <a:srgbClr val="FF6699">
              <a:alpha val="20000"/>
            </a:srgb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圆角 77">
            <a:extLst>
              <a:ext uri="{FF2B5EF4-FFF2-40B4-BE49-F238E27FC236}">
                <a16:creationId xmlns:a16="http://schemas.microsoft.com/office/drawing/2014/main" id="{84EC1107-BA57-415B-B081-57DC76538EFE}"/>
              </a:ext>
            </a:extLst>
          </p:cNvPr>
          <p:cNvSpPr/>
          <p:nvPr/>
        </p:nvSpPr>
        <p:spPr>
          <a:xfrm>
            <a:off x="5768656" y="1237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15720" y="3368158"/>
            <a:ext cx="2834132" cy="824156"/>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63</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26758" y="2497342"/>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Indicator system</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180789" y="3606267"/>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construction</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30568" y="3467768"/>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into a 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590876" y="4609030"/>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21898" y="5556802"/>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Conclusion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385694" y="1428860"/>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Research object</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13121" y="2262518"/>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293676" y="2497342"/>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13121" y="2876408"/>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370620" y="1428860"/>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50275" y="1286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30568" y="4609030"/>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24797" y="1613526"/>
            <a:ext cx="645823"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583731" y="2682008"/>
            <a:ext cx="709945"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flipV="1">
            <a:off x="2831028" y="3790933"/>
            <a:ext cx="299540" cy="1"/>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19609" y="4793696"/>
            <a:ext cx="610959"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55834" y="1609715"/>
            <a:ext cx="294441" cy="3811"/>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32778" y="2447184"/>
            <a:ext cx="780343" cy="234824"/>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32778" y="2682008"/>
            <a:ext cx="780343" cy="379066"/>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27666" y="762299"/>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38908" y="796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54332" y="867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527666" y="3632146"/>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38908" y="36664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0800000">
            <a:off x="5926105" y="373217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29278"/>
            <a:ext cx="9144000" cy="467617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64</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4532701" y="5574778"/>
                <a:ext cx="1957010" cy="695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𝑃</m:t>
                          </m:r>
                        </m:e>
                        <m:sub>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𝑎</m:t>
                          </m:r>
                        </m:sup>
                      </m:sSubSup>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𝑘</m:t>
                              </m:r>
                            </m:sub>
                            <m:sup>
                              <m:r>
                                <a:rPr lang="en-US" altLang="zh-CN" i="1">
                                  <a:latin typeface="Cambria Math" panose="02040503050406030204" pitchFamily="18" charset="0"/>
                                </a:rPr>
                                <m:t>𝑎</m:t>
                              </m:r>
                            </m:sup>
                          </m:sSubSup>
                        </m:num>
                        <m:den>
                          <m:sSubSup>
                            <m:sSubSupPr>
                              <m:ctrlPr>
                                <a:rPr lang="en-US" altLang="zh-CN" i="1">
                                  <a:latin typeface="Cambria Math" panose="02040503050406030204" pitchFamily="18" charset="0"/>
                                  <a:cs typeface="Helvetica" panose="020B0604020202020204" pitchFamily="34" charset="0"/>
                                </a:rPr>
                              </m:ctrlPr>
                            </m:sSubSupPr>
                            <m:e>
                              <m:r>
                                <a:rPr lang="en-US" altLang="zh-CN" i="1">
                                  <a:latin typeface="Cambria Math" panose="02040503050406030204" pitchFamily="18" charset="0"/>
                                  <a:cs typeface="Helvetica" panose="020B0604020202020204" pitchFamily="34" charset="0"/>
                                </a:rPr>
                                <m:t>𝑉</m:t>
                              </m:r>
                            </m:e>
                            <m:sub>
                              <m:r>
                                <a:rPr lang="en-US" altLang="zh-CN" i="1">
                                  <a:latin typeface="Cambria Math" panose="02040503050406030204" pitchFamily="18" charset="0"/>
                                  <a:cs typeface="Helvetica" panose="020B0604020202020204" pitchFamily="34" charset="0"/>
                                </a:rPr>
                                <m:t>𝑜𝑡h𝑒𝑟</m:t>
                              </m:r>
                            </m:sub>
                            <m:sup>
                              <m:r>
                                <a:rPr lang="en-US" altLang="zh-CN" i="1">
                                  <a:latin typeface="Cambria Math" panose="02040503050406030204" pitchFamily="18" charset="0"/>
                                  <a:cs typeface="Helvetica" panose="020B0604020202020204" pitchFamily="34" charset="0"/>
                                </a:rPr>
                                <m:t>𝑎</m:t>
                              </m:r>
                            </m:sup>
                          </m:sSubSup>
                          <m:r>
                            <a:rPr lang="zh-CN" altLang="en-US" i="1">
                              <a:solidFill>
                                <a:schemeClr val="tx1"/>
                              </a:solidFill>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𝑘</m:t>
                              </m:r>
                            </m:sub>
                            <m:sup>
                              <m:r>
                                <a:rPr lang="en-US" altLang="zh-CN" i="1">
                                  <a:latin typeface="Cambria Math" panose="02040503050406030204" pitchFamily="18" charset="0"/>
                                </a:rPr>
                                <m:t>𝑎</m:t>
                              </m:r>
                            </m:sup>
                          </m:sSubSup>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4532701" y="5574778"/>
                <a:ext cx="1957010" cy="695896"/>
              </a:xfrm>
              <a:prstGeom prst="rect">
                <a:avLst/>
              </a:prstGeom>
              <a:blipFill>
                <a:blip r:embed="rId3"/>
                <a:stretch>
                  <a:fillRect/>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p:sp>
        <p:nvSpPr>
          <p:cNvPr id="6" name="矩形 5">
            <a:extLst>
              <a:ext uri="{FF2B5EF4-FFF2-40B4-BE49-F238E27FC236}">
                <a16:creationId xmlns:a16="http://schemas.microsoft.com/office/drawing/2014/main" id="{611611E7-E20A-4A0E-AB60-97A76F3CACD8}"/>
              </a:ext>
            </a:extLst>
          </p:cNvPr>
          <p:cNvSpPr/>
          <p:nvPr/>
        </p:nvSpPr>
        <p:spPr>
          <a:xfrm>
            <a:off x="493288" y="2036311"/>
            <a:ext cx="3459634" cy="924664"/>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If Investigating the relationship </a:t>
            </a:r>
            <a:r>
              <a:rPr lang="en-US" altLang="zh-CN" dirty="0">
                <a:solidFill>
                  <a:srgbClr val="FF3300"/>
                </a:solidFill>
                <a:latin typeface="Helvetica" panose="020B0604020202020204" pitchFamily="34" charset="0"/>
                <a:cs typeface="Helvetica" panose="020B0604020202020204" pitchFamily="34" charset="0"/>
              </a:rPr>
              <a:t>between station a and station k</a:t>
            </a:r>
            <a:endParaRPr lang="zh-CN" altLang="en-US" sz="1600" dirty="0">
              <a:solidFill>
                <a:srgbClr val="FF3300"/>
              </a:solidFill>
              <a:latin typeface="Helvetica" panose="020B0604020202020204" pitchFamily="34" charset="0"/>
              <a:cs typeface="Helvetica" panose="020B0604020202020204" pitchFamily="34" charset="0"/>
            </a:endParaRPr>
          </a:p>
        </p:txBody>
      </p:sp>
      <p:grpSp>
        <p:nvGrpSpPr>
          <p:cNvPr id="51" name="组合 50">
            <a:extLst>
              <a:ext uri="{FF2B5EF4-FFF2-40B4-BE49-F238E27FC236}">
                <a16:creationId xmlns:a16="http://schemas.microsoft.com/office/drawing/2014/main" id="{089D206C-096E-4973-9A97-229040AC7522}"/>
              </a:ext>
            </a:extLst>
          </p:cNvPr>
          <p:cNvGrpSpPr/>
          <p:nvPr/>
        </p:nvGrpSpPr>
        <p:grpSpPr>
          <a:xfrm>
            <a:off x="2149706" y="1553196"/>
            <a:ext cx="6410862" cy="3360337"/>
            <a:chOff x="1704438" y="1529163"/>
            <a:chExt cx="6410862" cy="3360337"/>
          </a:xfrm>
        </p:grpSpPr>
        <p:sp>
          <p:nvSpPr>
            <p:cNvPr id="15" name="椭圆 14">
              <a:extLst>
                <a:ext uri="{FF2B5EF4-FFF2-40B4-BE49-F238E27FC236}">
                  <a16:creationId xmlns:a16="http://schemas.microsoft.com/office/drawing/2014/main" id="{67954ED7-7BAE-4507-BA8E-8FF37CFD7783}"/>
                </a:ext>
              </a:extLst>
            </p:cNvPr>
            <p:cNvSpPr/>
            <p:nvPr/>
          </p:nvSpPr>
          <p:spPr>
            <a:xfrm>
              <a:off x="2907276" y="3909675"/>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a</a:t>
              </a:r>
              <a:endParaRPr lang="zh-CN" altLang="en-US" sz="2000" dirty="0">
                <a:solidFill>
                  <a:schemeClr val="tx1"/>
                </a:solidFill>
                <a:latin typeface="Helvetica" panose="020B0604020202020204" pitchFamily="34" charset="0"/>
                <a:cs typeface="Helvetica" panose="020B0604020202020204" pitchFamily="34" charset="0"/>
              </a:endParaRPr>
            </a:p>
          </p:txBody>
        </p:sp>
        <p:cxnSp>
          <p:nvCxnSpPr>
            <p:cNvPr id="23" name="直接箭头连接符 22">
              <a:extLst>
                <a:ext uri="{FF2B5EF4-FFF2-40B4-BE49-F238E27FC236}">
                  <a16:creationId xmlns:a16="http://schemas.microsoft.com/office/drawing/2014/main" id="{7CC9889D-187C-4F26-B0E9-7706AA17BF5C}"/>
                </a:ext>
              </a:extLst>
            </p:cNvPr>
            <p:cNvCxnSpPr>
              <a:cxnSpLocks/>
              <a:stCxn id="15" idx="6"/>
            </p:cNvCxnSpPr>
            <p:nvPr/>
          </p:nvCxnSpPr>
          <p:spPr>
            <a:xfrm>
              <a:off x="3381821" y="4146948"/>
              <a:ext cx="672191" cy="25589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3312325" y="3297728"/>
              <a:ext cx="634070"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EC1CD8A-46A2-42A0-9A21-D5D0896EA868}"/>
                </a:ext>
              </a:extLst>
            </p:cNvPr>
            <p:cNvSpPr txBox="1"/>
            <p:nvPr/>
          </p:nvSpPr>
          <p:spPr>
            <a:xfrm>
              <a:off x="1704438" y="3823781"/>
              <a:ext cx="1107996"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Boarding</a:t>
              </a:r>
            </a:p>
            <a:p>
              <a:pPr algn="ctr"/>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878782" y="3071373"/>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878782" y="4422365"/>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795445" y="2640486"/>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795445" y="3991478"/>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09660" y="4385937"/>
                  <a:ext cx="527452" cy="3764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𝑎</m:t>
                            </m:r>
                          </m:sup>
                        </m:sSubSup>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09660" y="4385937"/>
                  <a:ext cx="527452" cy="376450"/>
                </a:xfrm>
                <a:prstGeom prst="rect">
                  <a:avLst/>
                </a:prstGeom>
                <a:blipFill>
                  <a:blip r:embed="rId4"/>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563249" y="3027473"/>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cs typeface="Helvetica" panose="020B0604020202020204" pitchFamily="34" charset="0"/>
                              </a:rPr>
                            </m:ctrlPr>
                          </m:sSubSupPr>
                          <m:e>
                            <m:r>
                              <a:rPr lang="en-US" altLang="zh-CN" b="0" i="1" smtClean="0">
                                <a:solidFill>
                                  <a:schemeClr val="tx1"/>
                                </a:solidFill>
                                <a:latin typeface="Cambria Math" panose="02040503050406030204" pitchFamily="18" charset="0"/>
                                <a:cs typeface="Helvetica" panose="020B0604020202020204" pitchFamily="34" charset="0"/>
                              </a:rPr>
                              <m:t>𝑉</m:t>
                            </m:r>
                          </m:e>
                          <m:sub>
                            <m:r>
                              <a:rPr lang="en-US" altLang="zh-CN" b="0" i="1" smtClean="0">
                                <a:solidFill>
                                  <a:schemeClr val="tx1"/>
                                </a:solidFill>
                                <a:latin typeface="Cambria Math" panose="02040503050406030204" pitchFamily="18" charset="0"/>
                                <a:cs typeface="Helvetica" panose="020B0604020202020204" pitchFamily="34" charset="0"/>
                              </a:rPr>
                              <m:t>𝑜𝑡h𝑒𝑟</m:t>
                            </m:r>
                          </m:sub>
                          <m:sup>
                            <m:r>
                              <a:rPr lang="en-US" altLang="zh-CN" b="0" i="1" smtClean="0">
                                <a:solidFill>
                                  <a:schemeClr val="tx1"/>
                                </a:solidFill>
                                <a:latin typeface="Cambria Math" panose="02040503050406030204" pitchFamily="18" charset="0"/>
                                <a:cs typeface="Helvetica" panose="020B0604020202020204" pitchFamily="34" charset="0"/>
                              </a:rPr>
                              <m:t>𝑎</m:t>
                            </m:r>
                          </m:sup>
                        </m:sSubSup>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563249" y="3027473"/>
                  <a:ext cx="552051" cy="369332"/>
                </a:xfrm>
                <a:prstGeom prst="rect">
                  <a:avLst/>
                </a:prstGeom>
                <a:blipFill>
                  <a:blip r:embed="rId5"/>
                  <a:stretch>
                    <a:fillRect r="-32222" b="-3279"/>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32F9F95D-6835-4EF9-A82A-483D2E4A0700}"/>
                </a:ext>
              </a:extLst>
            </p:cNvPr>
            <p:cNvGrpSpPr/>
            <p:nvPr/>
          </p:nvGrpSpPr>
          <p:grpSpPr>
            <a:xfrm>
              <a:off x="4167781" y="2191120"/>
              <a:ext cx="1149777" cy="2698380"/>
              <a:chOff x="4167781" y="1615561"/>
              <a:chExt cx="1149777" cy="2698380"/>
            </a:xfrm>
          </p:grpSpPr>
          <p:sp>
            <p:nvSpPr>
              <p:cNvPr id="16" name="椭圆 15">
                <a:extLst>
                  <a:ext uri="{FF2B5EF4-FFF2-40B4-BE49-F238E27FC236}">
                    <a16:creationId xmlns:a16="http://schemas.microsoft.com/office/drawing/2014/main" id="{C1B9DC17-DB3E-4880-9F7E-C4018032EA6E}"/>
                  </a:ext>
                </a:extLst>
              </p:cNvPr>
              <p:cNvSpPr/>
              <p:nvPr/>
            </p:nvSpPr>
            <p:spPr>
              <a:xfrm>
                <a:off x="4523073" y="3760259"/>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345815" y="2286846"/>
                <a:ext cx="800219" cy="969108"/>
                <a:chOff x="4191000" y="1507866"/>
                <a:chExt cx="642475" cy="778072"/>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09075"/>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09075"/>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1915279"/>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sp>
            <p:nvSpPr>
              <p:cNvPr id="28" name="文本框 27">
                <a:extLst>
                  <a:ext uri="{FF2B5EF4-FFF2-40B4-BE49-F238E27FC236}">
                    <a16:creationId xmlns:a16="http://schemas.microsoft.com/office/drawing/2014/main" id="{FD61995A-068E-4151-8683-73D6EAB44B63}"/>
                  </a:ext>
                </a:extLst>
              </p:cNvPr>
              <p:cNvSpPr txBox="1"/>
              <p:nvPr/>
            </p:nvSpPr>
            <p:spPr>
              <a:xfrm>
                <a:off x="4198560" y="3419019"/>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19243" y="1615561"/>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6" name="矩形 35">
                <a:extLst>
                  <a:ext uri="{FF2B5EF4-FFF2-40B4-BE49-F238E27FC236}">
                    <a16:creationId xmlns:a16="http://schemas.microsoft.com/office/drawing/2014/main" id="{0822E3D1-55BF-4F95-9293-7DB16B43AB3D}"/>
                  </a:ext>
                </a:extLst>
              </p:cNvPr>
              <p:cNvSpPr/>
              <p:nvPr/>
            </p:nvSpPr>
            <p:spPr>
              <a:xfrm>
                <a:off x="4167781" y="1615562"/>
                <a:ext cx="1149777" cy="2698379"/>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50" name="文本框 49">
              <a:extLst>
                <a:ext uri="{FF2B5EF4-FFF2-40B4-BE49-F238E27FC236}">
                  <a16:creationId xmlns:a16="http://schemas.microsoft.com/office/drawing/2014/main" id="{841F2C86-52E5-4576-8ED1-558488500ACB}"/>
                </a:ext>
              </a:extLst>
            </p:cNvPr>
            <p:cNvSpPr txBox="1"/>
            <p:nvPr/>
          </p:nvSpPr>
          <p:spPr>
            <a:xfrm>
              <a:off x="4069878" y="1529163"/>
              <a:ext cx="1338828"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Destination</a:t>
              </a:r>
            </a:p>
            <a:p>
              <a:pPr algn="ctr"/>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grpSp>
      <p:sp>
        <p:nvSpPr>
          <p:cNvPr id="52" name="矩形 51">
            <a:extLst>
              <a:ext uri="{FF2B5EF4-FFF2-40B4-BE49-F238E27FC236}">
                <a16:creationId xmlns:a16="http://schemas.microsoft.com/office/drawing/2014/main" id="{ECA72A57-4B76-4AC2-8509-0AC035DCFC81}"/>
              </a:ext>
            </a:extLst>
          </p:cNvPr>
          <p:cNvSpPr/>
          <p:nvPr/>
        </p:nvSpPr>
        <p:spPr>
          <a:xfrm>
            <a:off x="946708" y="5662181"/>
            <a:ext cx="2621931" cy="521091"/>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Expression</a:t>
            </a:r>
            <a:endParaRPr lang="zh-CN" altLang="en-US" sz="1600"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9829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5"/>
            <a:ext cx="9144000" cy="348590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65</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5084000"/>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5010565"/>
            <a:ext cx="2587516"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a:p>
            <a:pPr marL="342900" indent="-34290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38" name="文本框 37">
            <a:extLst>
              <a:ext uri="{FF2B5EF4-FFF2-40B4-BE49-F238E27FC236}">
                <a16:creationId xmlns:a16="http://schemas.microsoft.com/office/drawing/2014/main" id="{0866C56A-8D50-40E6-80A1-A63F21E18B33}"/>
              </a:ext>
            </a:extLst>
          </p:cNvPr>
          <p:cNvSpPr txBox="1"/>
          <p:nvPr/>
        </p:nvSpPr>
        <p:spPr>
          <a:xfrm>
            <a:off x="1192961" y="2035248"/>
            <a:ext cx="2717411" cy="1287532"/>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2035248"/>
            <a:ext cx="2704587" cy="872034"/>
          </a:xfrm>
          <a:prstGeom prst="rect">
            <a:avLst/>
          </a:prstGeom>
          <a:ln>
            <a:noFill/>
          </a:ln>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3297" cy="461665"/>
            <a:chOff x="-3" y="4326643"/>
            <a:chExt cx="3393297"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19991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Explanatory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24562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75025"/>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
        <p:nvSpPr>
          <p:cNvPr id="5" name="矩形 4">
            <a:extLst>
              <a:ext uri="{FF2B5EF4-FFF2-40B4-BE49-F238E27FC236}">
                <a16:creationId xmlns:a16="http://schemas.microsoft.com/office/drawing/2014/main" id="{FAAF4900-7435-4CD1-8574-32F13B2C04C4}"/>
              </a:ext>
            </a:extLst>
          </p:cNvPr>
          <p:cNvSpPr/>
          <p:nvPr/>
        </p:nvSpPr>
        <p:spPr>
          <a:xfrm>
            <a:off x="1046602" y="1897159"/>
            <a:ext cx="6716071" cy="1667364"/>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A977E3CC-34D6-41EA-81AD-C7CD7992394A}"/>
              </a:ext>
            </a:extLst>
          </p:cNvPr>
          <p:cNvSpPr/>
          <p:nvPr/>
        </p:nvSpPr>
        <p:spPr>
          <a:xfrm>
            <a:off x="1046601" y="4926559"/>
            <a:ext cx="6716072" cy="106525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2715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2"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66</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222689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Passenger flow</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451308"/>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90FC4F1-4DB8-4E52-9F20-F5F8E04EC005}"/>
              </a:ext>
            </a:extLst>
          </p:cNvPr>
          <p:cNvSpPr/>
          <p:nvPr/>
        </p:nvSpPr>
        <p:spPr>
          <a:xfrm>
            <a:off x="3753747" y="1421943"/>
            <a:ext cx="278313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choice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1996482"/>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1996482"/>
                <a:ext cx="5167226" cy="415498"/>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529966"/>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451772"/>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529966"/>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3892452"/>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2914190"/>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specific station</a:t>
            </a:r>
          </a:p>
        </p:txBody>
      </p:sp>
      <p:pic>
        <p:nvPicPr>
          <p:cNvPr id="32" name="图形 31" descr="箭头: 直">
            <a:extLst>
              <a:ext uri="{FF2B5EF4-FFF2-40B4-BE49-F238E27FC236}">
                <a16:creationId xmlns:a16="http://schemas.microsoft.com/office/drawing/2014/main" id="{868A2661-A54F-4B05-974E-DA42A81A3B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066016" y="1955023"/>
            <a:ext cx="701749" cy="701749"/>
          </a:xfrm>
          <a:prstGeom prst="rect">
            <a:avLst/>
          </a:prstGeom>
        </p:spPr>
      </p:pic>
      <p:pic>
        <p:nvPicPr>
          <p:cNvPr id="35" name="图形 34" descr="箭头: 直">
            <a:extLst>
              <a:ext uri="{FF2B5EF4-FFF2-40B4-BE49-F238E27FC236}">
                <a16:creationId xmlns:a16="http://schemas.microsoft.com/office/drawing/2014/main" id="{9861686E-5616-496C-9363-36AA9B7C37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447447" y="4805013"/>
            <a:ext cx="701749" cy="701749"/>
          </a:xfrm>
          <a:prstGeom prst="rect">
            <a:avLst/>
          </a:prstGeom>
        </p:spPr>
      </p:pic>
    </p:spTree>
    <p:extLst>
      <p:ext uri="{BB962C8B-B14F-4D97-AF65-F5344CB8AC3E}">
        <p14:creationId xmlns:p14="http://schemas.microsoft.com/office/powerpoint/2010/main" val="2728009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0469C91-36EE-4F08-9013-26AC4DE6CDB3}"/>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7" name="矩形 6">
            <a:extLst>
              <a:ext uri="{FF2B5EF4-FFF2-40B4-BE49-F238E27FC236}">
                <a16:creationId xmlns:a16="http://schemas.microsoft.com/office/drawing/2014/main" id="{8BC51A27-578D-4E5C-B69E-14FFAB1480DE}"/>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E860D457-3735-4577-887B-C8D848CD0B1E}"/>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5EA3902-534A-4EB2-BB91-ED018808A09D}"/>
              </a:ext>
            </a:extLst>
          </p:cNvPr>
          <p:cNvGrpSpPr/>
          <p:nvPr/>
        </p:nvGrpSpPr>
        <p:grpSpPr>
          <a:xfrm>
            <a:off x="306570" y="591906"/>
            <a:ext cx="4058543" cy="461665"/>
            <a:chOff x="-3" y="4326643"/>
            <a:chExt cx="4058543" cy="461665"/>
          </a:xfrm>
        </p:grpSpPr>
        <p:sp>
          <p:nvSpPr>
            <p:cNvPr id="10" name="矩形 9">
              <a:extLst>
                <a:ext uri="{FF2B5EF4-FFF2-40B4-BE49-F238E27FC236}">
                  <a16:creationId xmlns:a16="http://schemas.microsoft.com/office/drawing/2014/main" id="{EF765582-B2D1-4D20-8A08-7F767200586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1" name="文本框 10">
              <a:extLst>
                <a:ext uri="{FF2B5EF4-FFF2-40B4-BE49-F238E27FC236}">
                  <a16:creationId xmlns:a16="http://schemas.microsoft.com/office/drawing/2014/main" id="{245BFF15-0A4B-4D55-90DF-BFB57201DC1B}"/>
                </a:ext>
              </a:extLst>
            </p:cNvPr>
            <p:cNvSpPr txBox="1"/>
            <p:nvPr/>
          </p:nvSpPr>
          <p:spPr>
            <a:xfrm>
              <a:off x="193379" y="4326643"/>
              <a:ext cx="3865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sample station</a:t>
              </a:r>
            </a:p>
          </p:txBody>
        </p:sp>
      </p:grpSp>
      <p:cxnSp>
        <p:nvCxnSpPr>
          <p:cNvPr id="12" name="直接连接符 11">
            <a:extLst>
              <a:ext uri="{FF2B5EF4-FFF2-40B4-BE49-F238E27FC236}">
                <a16:creationId xmlns:a16="http://schemas.microsoft.com/office/drawing/2014/main" id="{7A29B213-5785-4908-AC23-5D615C5C98B9}"/>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B5CE5C-A855-475B-AE46-F77A128738C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14" name="灯片编号占位符 1">
            <a:extLst>
              <a:ext uri="{FF2B5EF4-FFF2-40B4-BE49-F238E27FC236}">
                <a16:creationId xmlns:a16="http://schemas.microsoft.com/office/drawing/2014/main" id="{9ED861DA-312B-45F2-AA56-1D94113C24F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67</a:t>
            </a:fld>
            <a:endParaRPr lang="zh-CN" altLang="en-US"/>
          </a:p>
        </p:txBody>
      </p:sp>
      <p:graphicFrame>
        <p:nvGraphicFramePr>
          <p:cNvPr id="5" name="图表 4">
            <a:extLst>
              <a:ext uri="{FF2B5EF4-FFF2-40B4-BE49-F238E27FC236}">
                <a16:creationId xmlns:a16="http://schemas.microsoft.com/office/drawing/2014/main" id="{4E006097-6A6D-4C33-8885-E807F1E67BEE}"/>
              </a:ext>
            </a:extLst>
          </p:cNvPr>
          <p:cNvGraphicFramePr>
            <a:graphicFrameLocks/>
          </p:cNvGraphicFramePr>
          <p:nvPr>
            <p:extLst>
              <p:ext uri="{D42A27DB-BD31-4B8C-83A1-F6EECF244321}">
                <p14:modId xmlns:p14="http://schemas.microsoft.com/office/powerpoint/2010/main" val="1284762091"/>
              </p:ext>
            </p:extLst>
          </p:nvPr>
        </p:nvGraphicFramePr>
        <p:xfrm>
          <a:off x="2438552" y="1997364"/>
          <a:ext cx="4895407" cy="3974629"/>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a:extLst>
              <a:ext uri="{FF2B5EF4-FFF2-40B4-BE49-F238E27FC236}">
                <a16:creationId xmlns:a16="http://schemas.microsoft.com/office/drawing/2014/main" id="{CD146393-F7EA-48E1-9BED-A36851514DC9}"/>
              </a:ext>
            </a:extLst>
          </p:cNvPr>
          <p:cNvSpPr txBox="1"/>
          <p:nvPr/>
        </p:nvSpPr>
        <p:spPr>
          <a:xfrm>
            <a:off x="1030841" y="2903468"/>
            <a:ext cx="1102418" cy="338554"/>
          </a:xfrm>
          <a:prstGeom prst="rect">
            <a:avLst/>
          </a:prstGeom>
          <a:noFill/>
        </p:spPr>
        <p:txBody>
          <a:bodyPr wrap="none" rtlCol="0">
            <a:spAutoFit/>
          </a:bodyPr>
          <a:lstStyle/>
          <a:p>
            <a:r>
              <a:rPr lang="en-US" altLang="zh-CN" sz="1600" dirty="0"/>
              <a:t>Downtown</a:t>
            </a:r>
            <a:endParaRPr lang="zh-CN" altLang="en-US" sz="1600" dirty="0"/>
          </a:p>
        </p:txBody>
      </p:sp>
      <p:sp>
        <p:nvSpPr>
          <p:cNvPr id="25" name="文本框 24">
            <a:extLst>
              <a:ext uri="{FF2B5EF4-FFF2-40B4-BE49-F238E27FC236}">
                <a16:creationId xmlns:a16="http://schemas.microsoft.com/office/drawing/2014/main" id="{75163555-D9F9-44A0-9391-0988FB2C1648}"/>
              </a:ext>
            </a:extLst>
          </p:cNvPr>
          <p:cNvSpPr txBox="1"/>
          <p:nvPr/>
        </p:nvSpPr>
        <p:spPr>
          <a:xfrm>
            <a:off x="1242245" y="3273638"/>
            <a:ext cx="679610" cy="338554"/>
          </a:xfrm>
          <a:prstGeom prst="rect">
            <a:avLst/>
          </a:prstGeom>
          <a:noFill/>
        </p:spPr>
        <p:txBody>
          <a:bodyPr wrap="none" rtlCol="0">
            <a:spAutoFit/>
          </a:bodyPr>
          <a:lstStyle/>
          <a:p>
            <a:r>
              <a:rPr lang="en-US" altLang="zh-CN" sz="1600" dirty="0"/>
              <a:t>Office</a:t>
            </a:r>
            <a:endParaRPr lang="zh-CN" altLang="en-US" sz="1600" dirty="0"/>
          </a:p>
        </p:txBody>
      </p:sp>
      <p:sp>
        <p:nvSpPr>
          <p:cNvPr id="26" name="文本框 25">
            <a:extLst>
              <a:ext uri="{FF2B5EF4-FFF2-40B4-BE49-F238E27FC236}">
                <a16:creationId xmlns:a16="http://schemas.microsoft.com/office/drawing/2014/main" id="{3038CA1D-CE6A-451C-A063-22DB1D438C6E}"/>
              </a:ext>
            </a:extLst>
          </p:cNvPr>
          <p:cNvSpPr txBox="1"/>
          <p:nvPr/>
        </p:nvSpPr>
        <p:spPr>
          <a:xfrm>
            <a:off x="1077072" y="3643808"/>
            <a:ext cx="1009956" cy="338554"/>
          </a:xfrm>
          <a:prstGeom prst="rect">
            <a:avLst/>
          </a:prstGeom>
          <a:noFill/>
        </p:spPr>
        <p:txBody>
          <a:bodyPr wrap="none" rtlCol="0">
            <a:spAutoFit/>
          </a:bodyPr>
          <a:lstStyle/>
          <a:p>
            <a:r>
              <a:rPr lang="en-US" altLang="zh-CN" sz="1600" dirty="0"/>
              <a:t>Education</a:t>
            </a:r>
            <a:endParaRPr lang="zh-CN" altLang="en-US" sz="1600" dirty="0"/>
          </a:p>
        </p:txBody>
      </p:sp>
      <p:sp>
        <p:nvSpPr>
          <p:cNvPr id="27" name="文本框 26">
            <a:extLst>
              <a:ext uri="{FF2B5EF4-FFF2-40B4-BE49-F238E27FC236}">
                <a16:creationId xmlns:a16="http://schemas.microsoft.com/office/drawing/2014/main" id="{D32DF168-88B9-4F4D-96E2-B2E6B1F55D06}"/>
              </a:ext>
            </a:extLst>
          </p:cNvPr>
          <p:cNvSpPr txBox="1"/>
          <p:nvPr/>
        </p:nvSpPr>
        <p:spPr>
          <a:xfrm>
            <a:off x="558533" y="4013978"/>
            <a:ext cx="2145652" cy="338554"/>
          </a:xfrm>
          <a:prstGeom prst="rect">
            <a:avLst/>
          </a:prstGeom>
          <a:noFill/>
        </p:spPr>
        <p:txBody>
          <a:bodyPr wrap="none" rtlCol="0">
            <a:spAutoFit/>
          </a:bodyPr>
          <a:lstStyle/>
          <a:p>
            <a:r>
              <a:rPr lang="en-US" altLang="ja-JP" sz="1600" dirty="0"/>
              <a:t>High</a:t>
            </a:r>
            <a:r>
              <a:rPr lang="en-US" altLang="zh-CN" sz="1600" dirty="0"/>
              <a:t>-density residence</a:t>
            </a:r>
            <a:endParaRPr lang="zh-CN" altLang="en-US" sz="1600" dirty="0"/>
          </a:p>
        </p:txBody>
      </p:sp>
      <p:sp>
        <p:nvSpPr>
          <p:cNvPr id="28" name="文本框 27">
            <a:extLst>
              <a:ext uri="{FF2B5EF4-FFF2-40B4-BE49-F238E27FC236}">
                <a16:creationId xmlns:a16="http://schemas.microsoft.com/office/drawing/2014/main" id="{15B73B44-44A8-4CC8-8CD5-5F300AA50AE8}"/>
              </a:ext>
            </a:extLst>
          </p:cNvPr>
          <p:cNvSpPr txBox="1"/>
          <p:nvPr/>
        </p:nvSpPr>
        <p:spPr>
          <a:xfrm>
            <a:off x="540483" y="4384148"/>
            <a:ext cx="2047035" cy="338554"/>
          </a:xfrm>
          <a:prstGeom prst="rect">
            <a:avLst/>
          </a:prstGeom>
          <a:noFill/>
        </p:spPr>
        <p:txBody>
          <a:bodyPr wrap="none" rtlCol="0">
            <a:spAutoFit/>
          </a:bodyPr>
          <a:lstStyle/>
          <a:p>
            <a:r>
              <a:rPr lang="en-US" altLang="zh-CN" sz="1600" dirty="0"/>
              <a:t>Low-density residence</a:t>
            </a:r>
            <a:endParaRPr lang="zh-CN" altLang="en-US" sz="1600" dirty="0"/>
          </a:p>
        </p:txBody>
      </p:sp>
      <p:sp>
        <p:nvSpPr>
          <p:cNvPr id="29" name="文本框 28">
            <a:extLst>
              <a:ext uri="{FF2B5EF4-FFF2-40B4-BE49-F238E27FC236}">
                <a16:creationId xmlns:a16="http://schemas.microsoft.com/office/drawing/2014/main" id="{D1C42A08-FDE1-4E9D-B2F0-83FF522C7582}"/>
              </a:ext>
            </a:extLst>
          </p:cNvPr>
          <p:cNvSpPr txBox="1"/>
          <p:nvPr/>
        </p:nvSpPr>
        <p:spPr>
          <a:xfrm>
            <a:off x="787861" y="2190628"/>
            <a:ext cx="1686680" cy="400110"/>
          </a:xfrm>
          <a:prstGeom prst="rect">
            <a:avLst/>
          </a:prstGeom>
          <a:noFill/>
        </p:spPr>
        <p:txBody>
          <a:bodyPr wrap="none" rtlCol="0">
            <a:spAutoFit/>
          </a:bodyPr>
          <a:lstStyle/>
          <a:p>
            <a:r>
              <a:rPr lang="en-US" altLang="zh-CN" sz="2000" b="1" dirty="0">
                <a:latin typeface="+mj-ea"/>
                <a:ea typeface="+mj-ea"/>
              </a:rPr>
              <a:t>Land use type</a:t>
            </a:r>
            <a:endParaRPr lang="zh-CN" altLang="en-US" sz="2000" b="1" dirty="0">
              <a:latin typeface="+mj-ea"/>
              <a:ea typeface="+mj-ea"/>
            </a:endParaRPr>
          </a:p>
        </p:txBody>
      </p:sp>
      <p:sp>
        <p:nvSpPr>
          <p:cNvPr id="42" name="文本框 41">
            <a:extLst>
              <a:ext uri="{FF2B5EF4-FFF2-40B4-BE49-F238E27FC236}">
                <a16:creationId xmlns:a16="http://schemas.microsoft.com/office/drawing/2014/main" id="{075D76BF-085D-4864-9A13-7FBAE3B45A37}"/>
              </a:ext>
            </a:extLst>
          </p:cNvPr>
          <p:cNvSpPr txBox="1"/>
          <p:nvPr/>
        </p:nvSpPr>
        <p:spPr>
          <a:xfrm>
            <a:off x="7604890" y="2903250"/>
            <a:ext cx="393056" cy="338554"/>
          </a:xfrm>
          <a:prstGeom prst="rect">
            <a:avLst/>
          </a:prstGeom>
          <a:noFill/>
        </p:spPr>
        <p:txBody>
          <a:bodyPr wrap="none" rtlCol="0">
            <a:spAutoFit/>
          </a:bodyPr>
          <a:lstStyle/>
          <a:p>
            <a:r>
              <a:rPr lang="en-US" altLang="zh-CN" sz="1600" dirty="0"/>
              <a:t>98</a:t>
            </a:r>
            <a:endParaRPr lang="zh-CN" altLang="en-US" sz="1600" dirty="0"/>
          </a:p>
        </p:txBody>
      </p:sp>
      <p:sp>
        <p:nvSpPr>
          <p:cNvPr id="43" name="文本框 42">
            <a:extLst>
              <a:ext uri="{FF2B5EF4-FFF2-40B4-BE49-F238E27FC236}">
                <a16:creationId xmlns:a16="http://schemas.microsoft.com/office/drawing/2014/main" id="{E11CDADA-6B00-429E-A68F-E1DC2B32540A}"/>
              </a:ext>
            </a:extLst>
          </p:cNvPr>
          <p:cNvSpPr txBox="1"/>
          <p:nvPr/>
        </p:nvSpPr>
        <p:spPr>
          <a:xfrm>
            <a:off x="7552792" y="3273420"/>
            <a:ext cx="497252" cy="338554"/>
          </a:xfrm>
          <a:prstGeom prst="rect">
            <a:avLst/>
          </a:prstGeom>
          <a:noFill/>
        </p:spPr>
        <p:txBody>
          <a:bodyPr wrap="none" rtlCol="0">
            <a:spAutoFit/>
          </a:bodyPr>
          <a:lstStyle/>
          <a:p>
            <a:r>
              <a:rPr lang="en-US" altLang="zh-CN" sz="1600" dirty="0"/>
              <a:t>173</a:t>
            </a:r>
            <a:endParaRPr lang="zh-CN" altLang="en-US" sz="1600" dirty="0"/>
          </a:p>
        </p:txBody>
      </p:sp>
      <p:sp>
        <p:nvSpPr>
          <p:cNvPr id="44" name="文本框 43">
            <a:extLst>
              <a:ext uri="{FF2B5EF4-FFF2-40B4-BE49-F238E27FC236}">
                <a16:creationId xmlns:a16="http://schemas.microsoft.com/office/drawing/2014/main" id="{50A24127-F813-4FDB-AD78-9EE46FC43CFA}"/>
              </a:ext>
            </a:extLst>
          </p:cNvPr>
          <p:cNvSpPr txBox="1"/>
          <p:nvPr/>
        </p:nvSpPr>
        <p:spPr>
          <a:xfrm>
            <a:off x="7604890" y="3643590"/>
            <a:ext cx="393056" cy="338554"/>
          </a:xfrm>
          <a:prstGeom prst="rect">
            <a:avLst/>
          </a:prstGeom>
          <a:noFill/>
        </p:spPr>
        <p:txBody>
          <a:bodyPr wrap="none" rtlCol="0">
            <a:spAutoFit/>
          </a:bodyPr>
          <a:lstStyle/>
          <a:p>
            <a:r>
              <a:rPr lang="en-US" altLang="zh-CN" sz="1600" dirty="0"/>
              <a:t>83</a:t>
            </a:r>
            <a:endParaRPr lang="zh-CN" altLang="en-US" sz="1600" dirty="0"/>
          </a:p>
        </p:txBody>
      </p:sp>
      <p:sp>
        <p:nvSpPr>
          <p:cNvPr id="45" name="文本框 44">
            <a:extLst>
              <a:ext uri="{FF2B5EF4-FFF2-40B4-BE49-F238E27FC236}">
                <a16:creationId xmlns:a16="http://schemas.microsoft.com/office/drawing/2014/main" id="{D61966C0-33B0-488A-A5B2-34C3884A89F9}"/>
              </a:ext>
            </a:extLst>
          </p:cNvPr>
          <p:cNvSpPr txBox="1"/>
          <p:nvPr/>
        </p:nvSpPr>
        <p:spPr>
          <a:xfrm>
            <a:off x="7552792" y="4013760"/>
            <a:ext cx="497252" cy="338554"/>
          </a:xfrm>
          <a:prstGeom prst="rect">
            <a:avLst/>
          </a:prstGeom>
          <a:noFill/>
        </p:spPr>
        <p:txBody>
          <a:bodyPr wrap="none" rtlCol="0">
            <a:spAutoFit/>
          </a:bodyPr>
          <a:lstStyle/>
          <a:p>
            <a:r>
              <a:rPr lang="en-US" altLang="zh-CN" sz="1600" dirty="0"/>
              <a:t>135</a:t>
            </a:r>
            <a:endParaRPr lang="zh-CN" altLang="en-US" sz="1600" dirty="0"/>
          </a:p>
        </p:txBody>
      </p:sp>
      <p:sp>
        <p:nvSpPr>
          <p:cNvPr id="46" name="文本框 45">
            <a:extLst>
              <a:ext uri="{FF2B5EF4-FFF2-40B4-BE49-F238E27FC236}">
                <a16:creationId xmlns:a16="http://schemas.microsoft.com/office/drawing/2014/main" id="{D6C6ADBD-20ED-40B3-A5FD-F85E43BCE359}"/>
              </a:ext>
            </a:extLst>
          </p:cNvPr>
          <p:cNvSpPr txBox="1"/>
          <p:nvPr/>
        </p:nvSpPr>
        <p:spPr>
          <a:xfrm>
            <a:off x="7604890" y="4383930"/>
            <a:ext cx="393056" cy="338554"/>
          </a:xfrm>
          <a:prstGeom prst="rect">
            <a:avLst/>
          </a:prstGeom>
          <a:noFill/>
        </p:spPr>
        <p:txBody>
          <a:bodyPr wrap="none" rtlCol="0">
            <a:spAutoFit/>
          </a:bodyPr>
          <a:lstStyle/>
          <a:p>
            <a:r>
              <a:rPr lang="en-US" altLang="zh-CN" sz="1600" dirty="0"/>
              <a:t>69</a:t>
            </a:r>
            <a:endParaRPr lang="zh-CN" altLang="en-US" sz="1600" dirty="0"/>
          </a:p>
        </p:txBody>
      </p:sp>
      <p:sp>
        <p:nvSpPr>
          <p:cNvPr id="47" name="文本框 46">
            <a:extLst>
              <a:ext uri="{FF2B5EF4-FFF2-40B4-BE49-F238E27FC236}">
                <a16:creationId xmlns:a16="http://schemas.microsoft.com/office/drawing/2014/main" id="{05A7DBBD-97D9-4F6F-8732-183F259C1857}"/>
              </a:ext>
            </a:extLst>
          </p:cNvPr>
          <p:cNvSpPr txBox="1"/>
          <p:nvPr/>
        </p:nvSpPr>
        <p:spPr>
          <a:xfrm>
            <a:off x="6620672" y="1997364"/>
            <a:ext cx="2170787" cy="707886"/>
          </a:xfrm>
          <a:prstGeom prst="rect">
            <a:avLst/>
          </a:prstGeom>
          <a:noFill/>
        </p:spPr>
        <p:txBody>
          <a:bodyPr wrap="none" rtlCol="0">
            <a:spAutoFit/>
          </a:bodyPr>
          <a:lstStyle/>
          <a:p>
            <a:r>
              <a:rPr lang="en-US" altLang="zh-CN" sz="2000" b="1" dirty="0">
                <a:latin typeface="+mj-ea"/>
                <a:ea typeface="+mj-ea"/>
              </a:rPr>
              <a:t>Population density</a:t>
            </a:r>
          </a:p>
          <a:p>
            <a:pPr algn="ctr"/>
            <a:r>
              <a:rPr lang="en-US" altLang="zh-CN" sz="2000" b="1" dirty="0">
                <a:latin typeface="+mj-ea"/>
                <a:ea typeface="+mj-ea"/>
              </a:rPr>
              <a:t>Person/ha</a:t>
            </a:r>
            <a:endParaRPr lang="zh-CN" altLang="en-US" sz="2000" b="1" dirty="0">
              <a:latin typeface="+mj-ea"/>
              <a:ea typeface="+mj-ea"/>
            </a:endParaRPr>
          </a:p>
        </p:txBody>
      </p:sp>
    </p:spTree>
    <p:extLst>
      <p:ext uri="{BB962C8B-B14F-4D97-AF65-F5344CB8AC3E}">
        <p14:creationId xmlns:p14="http://schemas.microsoft.com/office/powerpoint/2010/main" val="2684520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CE593E8-2394-4837-A975-DC3EAA82A36E}"/>
              </a:ext>
            </a:extLst>
          </p:cNvPr>
          <p:cNvGrpSpPr/>
          <p:nvPr/>
        </p:nvGrpSpPr>
        <p:grpSpPr>
          <a:xfrm>
            <a:off x="-3" y="1152408"/>
            <a:ext cx="9144002" cy="2231029"/>
            <a:chOff x="0" y="1030894"/>
            <a:chExt cx="9144002" cy="2231029"/>
          </a:xfrm>
        </p:grpSpPr>
        <p:sp>
          <p:nvSpPr>
            <p:cNvPr id="45" name="矩形 44">
              <a:extLst>
                <a:ext uri="{FF2B5EF4-FFF2-40B4-BE49-F238E27FC236}">
                  <a16:creationId xmlns:a16="http://schemas.microsoft.com/office/drawing/2014/main" id="{3A024BB2-2E90-4B2C-80D7-5ED880C89954}"/>
                </a:ext>
              </a:extLst>
            </p:cNvPr>
            <p:cNvSpPr/>
            <p:nvPr/>
          </p:nvSpPr>
          <p:spPr>
            <a:xfrm>
              <a:off x="223838" y="2623327"/>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34C9F84-91B1-4B33-A71C-7E4B80C03D07}"/>
                </a:ext>
              </a:extLst>
            </p:cNvPr>
            <p:cNvSpPr/>
            <p:nvPr/>
          </p:nvSpPr>
          <p:spPr>
            <a:xfrm>
              <a:off x="223838" y="2261720"/>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2192AFE-C633-4D0C-B7DA-BBB15E55EBF4}"/>
                </a:ext>
              </a:extLst>
            </p:cNvPr>
            <p:cNvSpPr/>
            <p:nvPr/>
          </p:nvSpPr>
          <p:spPr>
            <a:xfrm>
              <a:off x="223838" y="1913194"/>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7413B87-45A6-45AB-8684-9987681EED85}"/>
                </a:ext>
              </a:extLst>
            </p:cNvPr>
            <p:cNvSpPr/>
            <p:nvPr/>
          </p:nvSpPr>
          <p:spPr>
            <a:xfrm>
              <a:off x="223840" y="1561287"/>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74780666"/>
                </p:ext>
              </p:extLst>
            </p:nvPr>
          </p:nvGraphicFramePr>
          <p:xfrm>
            <a:off x="0" y="1099505"/>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651725316"/>
                </p:ext>
              </p:extLst>
            </p:nvPr>
          </p:nvGraphicFramePr>
          <p:xfrm>
            <a:off x="2518353" y="1099505"/>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149863982"/>
                </p:ext>
              </p:extLst>
            </p:nvPr>
          </p:nvGraphicFramePr>
          <p:xfrm>
            <a:off x="5036705" y="1101923"/>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08463"/>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1446230"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 land use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11240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land use</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1425390"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1385316"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sp>
          <p:nvSpPr>
            <p:cNvPr id="4" name="文本框 3">
              <a:extLst>
                <a:ext uri="{FF2B5EF4-FFF2-40B4-BE49-F238E27FC236}">
                  <a16:creationId xmlns:a16="http://schemas.microsoft.com/office/drawing/2014/main" id="{3091AD93-7FD1-4361-9438-699655DB817C}"/>
                </a:ext>
              </a:extLst>
            </p:cNvPr>
            <p:cNvSpPr txBox="1"/>
            <p:nvPr/>
          </p:nvSpPr>
          <p:spPr>
            <a:xfrm>
              <a:off x="7447427" y="1030894"/>
              <a:ext cx="1644546" cy="523220"/>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Helvetica" panose="020B0604020202020204" pitchFamily="34" charset="0"/>
                  <a:cs typeface="Helvetica" panose="020B0604020202020204" pitchFamily="34" charset="0"/>
                </a:rPr>
                <a:t>Factors of the departure stations</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6" name="组合 5">
            <a:extLst>
              <a:ext uri="{FF2B5EF4-FFF2-40B4-BE49-F238E27FC236}">
                <a16:creationId xmlns:a16="http://schemas.microsoft.com/office/drawing/2014/main" id="{BF53185F-87C6-43A7-B7E7-AEEC9B3906D8}"/>
              </a:ext>
            </a:extLst>
          </p:cNvPr>
          <p:cNvGrpSpPr/>
          <p:nvPr/>
        </p:nvGrpSpPr>
        <p:grpSpPr>
          <a:xfrm>
            <a:off x="2516702" y="3877112"/>
            <a:ext cx="6627294" cy="2249949"/>
            <a:chOff x="2516705" y="4239193"/>
            <a:chExt cx="6627294" cy="2249949"/>
          </a:xfrm>
        </p:grpSpPr>
        <p:sp>
          <p:nvSpPr>
            <p:cNvPr id="44" name="矩形 43">
              <a:extLst>
                <a:ext uri="{FF2B5EF4-FFF2-40B4-BE49-F238E27FC236}">
                  <a16:creationId xmlns:a16="http://schemas.microsoft.com/office/drawing/2014/main" id="{E3C5AAB9-97A6-4BAC-899B-9EAB29A233B2}"/>
                </a:ext>
              </a:extLst>
            </p:cNvPr>
            <p:cNvSpPr/>
            <p:nvPr/>
          </p:nvSpPr>
          <p:spPr>
            <a:xfrm>
              <a:off x="2741080" y="5838902"/>
              <a:ext cx="6402917"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F641180-2BA9-4251-A220-5486BCF42CAC}"/>
                </a:ext>
              </a:extLst>
            </p:cNvPr>
            <p:cNvSpPr/>
            <p:nvPr/>
          </p:nvSpPr>
          <p:spPr>
            <a:xfrm>
              <a:off x="2741081" y="5485955"/>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742A485-68B1-49E3-B597-039063FA9369}"/>
                </a:ext>
              </a:extLst>
            </p:cNvPr>
            <p:cNvSpPr/>
            <p:nvPr/>
          </p:nvSpPr>
          <p:spPr>
            <a:xfrm>
              <a:off x="2741081" y="5128048"/>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A4AAF4E-83A7-4212-9E6B-D21DEE81959F}"/>
                </a:ext>
              </a:extLst>
            </p:cNvPr>
            <p:cNvSpPr/>
            <p:nvPr/>
          </p:nvSpPr>
          <p:spPr>
            <a:xfrm>
              <a:off x="2741083" y="4775191"/>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57571670"/>
                </p:ext>
              </p:extLst>
            </p:nvPr>
          </p:nvGraphicFramePr>
          <p:xfrm>
            <a:off x="2516705" y="4329142"/>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420651224"/>
                </p:ext>
              </p:extLst>
            </p:nvPr>
          </p:nvGraphicFramePr>
          <p:xfrm>
            <a:off x="5035058" y="4324307"/>
            <a:ext cx="2520000" cy="21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726904"/>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1446230"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 land use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11240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land use</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1425390"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1385316"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sp>
          <p:nvSpPr>
            <p:cNvPr id="51" name="文本框 50">
              <a:extLst>
                <a:ext uri="{FF2B5EF4-FFF2-40B4-BE49-F238E27FC236}">
                  <a16:creationId xmlns:a16="http://schemas.microsoft.com/office/drawing/2014/main" id="{53B2FE83-C323-45B6-A8C7-40682E931A38}"/>
                </a:ext>
              </a:extLst>
            </p:cNvPr>
            <p:cNvSpPr txBox="1"/>
            <p:nvPr/>
          </p:nvSpPr>
          <p:spPr>
            <a:xfrm>
              <a:off x="7447427" y="4239193"/>
              <a:ext cx="1644546" cy="523220"/>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Helvetica" panose="020B0604020202020204" pitchFamily="34" charset="0"/>
                  <a:cs typeface="Helvetica" panose="020B0604020202020204" pitchFamily="34" charset="0"/>
                </a:rPr>
                <a:t>Factors of the departure stations</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15" name="组合 14">
            <a:extLst>
              <a:ext uri="{FF2B5EF4-FFF2-40B4-BE49-F238E27FC236}">
                <a16:creationId xmlns:a16="http://schemas.microsoft.com/office/drawing/2014/main" id="{29DD5EE6-0A31-4133-92B5-F000AEC9FC02}"/>
              </a:ext>
            </a:extLst>
          </p:cNvPr>
          <p:cNvGrpSpPr/>
          <p:nvPr/>
        </p:nvGrpSpPr>
        <p:grpSpPr>
          <a:xfrm>
            <a:off x="137975" y="4619778"/>
            <a:ext cx="2603069" cy="1004856"/>
            <a:chOff x="137978" y="3852285"/>
            <a:chExt cx="2603069" cy="1004856"/>
          </a:xfrm>
        </p:grpSpPr>
        <p:sp>
          <p:nvSpPr>
            <p:cNvPr id="69" name="文本框 68">
              <a:extLst>
                <a:ext uri="{FF2B5EF4-FFF2-40B4-BE49-F238E27FC236}">
                  <a16:creationId xmlns:a16="http://schemas.microsoft.com/office/drawing/2014/main" id="{11AC9865-027D-4064-804E-48E64665223C}"/>
                </a:ext>
              </a:extLst>
            </p:cNvPr>
            <p:cNvSpPr txBox="1"/>
            <p:nvPr/>
          </p:nvSpPr>
          <p:spPr>
            <a:xfrm>
              <a:off x="392435" y="4202373"/>
              <a:ext cx="2348612"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Increase in probability</a:t>
              </a:r>
              <a:endParaRPr lang="zh-CN" altLang="en-US" sz="16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392434" y="4457148"/>
              <a:ext cx="2348613"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Decrease in probability</a:t>
              </a:r>
              <a:endParaRPr lang="zh-CN" altLang="en-US" sz="16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213894" y="4312109"/>
              <a:ext cx="116431"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213894" y="4565710"/>
              <a:ext cx="116431"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CBC1D095-4827-451C-9834-5CE987B0BB81}"/>
                </a:ext>
              </a:extLst>
            </p:cNvPr>
            <p:cNvGrpSpPr/>
            <p:nvPr/>
          </p:nvGrpSpPr>
          <p:grpSpPr>
            <a:xfrm>
              <a:off x="137978" y="3852285"/>
              <a:ext cx="2520000" cy="1004856"/>
              <a:chOff x="137978" y="3852285"/>
              <a:chExt cx="2520000" cy="1004856"/>
            </a:xfrm>
          </p:grpSpPr>
          <p:sp>
            <p:nvSpPr>
              <p:cNvPr id="68" name="矩形: 圆角 67">
                <a:extLst>
                  <a:ext uri="{FF2B5EF4-FFF2-40B4-BE49-F238E27FC236}">
                    <a16:creationId xmlns:a16="http://schemas.microsoft.com/office/drawing/2014/main" id="{E83C1A07-4649-4705-95E5-0B970966630B}"/>
                  </a:ext>
                </a:extLst>
              </p:cNvPr>
              <p:cNvSpPr/>
              <p:nvPr/>
            </p:nvSpPr>
            <p:spPr>
              <a:xfrm>
                <a:off x="137978" y="3852285"/>
                <a:ext cx="2520000" cy="1004856"/>
              </a:xfrm>
              <a:prstGeom prst="round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263FFCD2-BC4E-4DF0-88BB-B462920D00C4}"/>
                  </a:ext>
                </a:extLst>
              </p:cNvPr>
              <p:cNvSpPr/>
              <p:nvPr/>
            </p:nvSpPr>
            <p:spPr>
              <a:xfrm>
                <a:off x="747855" y="3914797"/>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Odd ratio </a:t>
                </a:r>
                <a:endParaRPr lang="zh-CN" altLang="en-US" dirty="0"/>
              </a:p>
            </p:txBody>
          </p:sp>
        </p:grpSp>
      </p:grpSp>
      <p:cxnSp>
        <p:nvCxnSpPr>
          <p:cNvPr id="65" name="直接连接符 64">
            <a:extLst>
              <a:ext uri="{FF2B5EF4-FFF2-40B4-BE49-F238E27FC236}">
                <a16:creationId xmlns:a16="http://schemas.microsoft.com/office/drawing/2014/main" id="{AA315DAF-8947-4733-A7FA-235BD0904DD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B7FA9591-C49F-4858-8BBB-0E78A22DAB2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67" name="灯片编号占位符 1">
            <a:extLst>
              <a:ext uri="{FF2B5EF4-FFF2-40B4-BE49-F238E27FC236}">
                <a16:creationId xmlns:a16="http://schemas.microsoft.com/office/drawing/2014/main" id="{E46A8BDF-DFEB-44C8-BF23-B160F37F9E26}"/>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68</a:t>
            </a:fld>
            <a:endParaRPr lang="zh-CN" altLang="en-US"/>
          </a:p>
        </p:txBody>
      </p:sp>
      <p:sp>
        <p:nvSpPr>
          <p:cNvPr id="62" name="文本框 61">
            <a:extLst>
              <a:ext uri="{FF2B5EF4-FFF2-40B4-BE49-F238E27FC236}">
                <a16:creationId xmlns:a16="http://schemas.microsoft.com/office/drawing/2014/main" id="{3F703AA1-F54A-4763-A48C-E83FF223082D}"/>
              </a:ext>
            </a:extLst>
          </p:cNvPr>
          <p:cNvSpPr txBox="1"/>
          <p:nvPr/>
        </p:nvSpPr>
        <p:spPr>
          <a:xfrm>
            <a:off x="435253" y="3315753"/>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賀茂</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3" name="文本框 62">
            <a:extLst>
              <a:ext uri="{FF2B5EF4-FFF2-40B4-BE49-F238E27FC236}">
                <a16:creationId xmlns:a16="http://schemas.microsoft.com/office/drawing/2014/main" id="{5C9478A5-77AA-4DBD-A2E9-71A7696B99C2}"/>
              </a:ext>
            </a:extLst>
          </p:cNvPr>
          <p:cNvSpPr txBox="1"/>
          <p:nvPr/>
        </p:nvSpPr>
        <p:spPr>
          <a:xfrm>
            <a:off x="2951958" y="3310091"/>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藤崎</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4" name="文本框 63">
            <a:extLst>
              <a:ext uri="{FF2B5EF4-FFF2-40B4-BE49-F238E27FC236}">
                <a16:creationId xmlns:a16="http://schemas.microsoft.com/office/drawing/2014/main" id="{885B4478-C3C2-4154-92D6-5BD469C91E56}"/>
              </a:ext>
            </a:extLst>
          </p:cNvPr>
          <p:cNvSpPr txBox="1"/>
          <p:nvPr/>
        </p:nvSpPr>
        <p:spPr>
          <a:xfrm>
            <a:off x="5468663" y="3305320"/>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箱崎九大前</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3" name="文本框 72">
            <a:extLst>
              <a:ext uri="{FF2B5EF4-FFF2-40B4-BE49-F238E27FC236}">
                <a16:creationId xmlns:a16="http://schemas.microsoft.com/office/drawing/2014/main" id="{171D2F00-2EB0-4327-9782-9CF7A365C95A}"/>
              </a:ext>
            </a:extLst>
          </p:cNvPr>
          <p:cNvSpPr txBox="1"/>
          <p:nvPr/>
        </p:nvSpPr>
        <p:spPr>
          <a:xfrm>
            <a:off x="2958548" y="6070006"/>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呉服町</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4" name="文本框 73">
            <a:extLst>
              <a:ext uri="{FF2B5EF4-FFF2-40B4-BE49-F238E27FC236}">
                <a16:creationId xmlns:a16="http://schemas.microsoft.com/office/drawing/2014/main" id="{B9D37668-8542-4EFD-91CE-E975390980D6}"/>
              </a:ext>
            </a:extLst>
          </p:cNvPr>
          <p:cNvSpPr txBox="1"/>
          <p:nvPr/>
        </p:nvSpPr>
        <p:spPr>
          <a:xfrm>
            <a:off x="5476901" y="6066629"/>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天神</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5" name="矩形 74">
            <a:extLst>
              <a:ext uri="{FF2B5EF4-FFF2-40B4-BE49-F238E27FC236}">
                <a16:creationId xmlns:a16="http://schemas.microsoft.com/office/drawing/2014/main" id="{ABDA2343-0C6B-43EB-A605-350AA9FD57D5}"/>
              </a:ext>
            </a:extLst>
          </p:cNvPr>
          <p:cNvSpPr/>
          <p:nvPr/>
        </p:nvSpPr>
        <p:spPr>
          <a:xfrm>
            <a:off x="499952" y="651478"/>
            <a:ext cx="638508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station as the destination</a:t>
            </a:r>
          </a:p>
        </p:txBody>
      </p:sp>
    </p:spTree>
    <p:extLst>
      <p:ext uri="{BB962C8B-B14F-4D97-AF65-F5344CB8AC3E}">
        <p14:creationId xmlns:p14="http://schemas.microsoft.com/office/powerpoint/2010/main" val="214685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69</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606039"/>
            <a:ext cx="8144095" cy="4196020"/>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Passengers are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not inclined to choose a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 station which has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similar land use type</a:t>
            </a:r>
            <a:r>
              <a:rPr lang="en-US" altLang="zh-CN" dirty="0">
                <a:latin typeface="Helvetica" panose="020B0604020202020204" pitchFamily="34" charset="0"/>
                <a:ea typeface="MS Mincho" panose="02020609040205080304" pitchFamily="49" charset="-128"/>
                <a:cs typeface="Helvetica" panose="020B0604020202020204" pitchFamily="34" charset="0"/>
              </a:rPr>
              <a:t> with that of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departure station</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A station belongs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a:t>
            </a:r>
            <a:r>
              <a:rPr lang="en-US" altLang="zh-CN" dirty="0">
                <a:latin typeface="Helvetica" panose="020B0604020202020204" pitchFamily="34" charset="0"/>
                <a:ea typeface="MS Mincho" panose="02020609040205080304" pitchFamily="49" charset="-128"/>
                <a:cs typeface="Helvetica" panose="020B0604020202020204" pitchFamily="34" charset="0"/>
              </a:rPr>
              <a:t> has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 probability being chosen as the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 no matter how the land use of departure station varies.</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any type of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the 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of the departure station can lead to an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 in the probability of choosing the target station as the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a:t>
            </a:r>
          </a:p>
        </p:txBody>
      </p:sp>
    </p:spTree>
    <p:extLst>
      <p:ext uri="{BB962C8B-B14F-4D97-AF65-F5344CB8AC3E}">
        <p14:creationId xmlns:p14="http://schemas.microsoft.com/office/powerpoint/2010/main" val="268757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3271469" cy="461665"/>
            <a:chOff x="-3" y="4326643"/>
            <a:chExt cx="327146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307808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Problems in Fukuoka</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02CEAEC0-FB26-4A01-85F8-9F4CA2DBF93C}"/>
              </a:ext>
            </a:extLst>
          </p:cNvPr>
          <p:cNvSpPr/>
          <p:nvPr/>
        </p:nvSpPr>
        <p:spPr>
          <a:xfrm rot="5400000">
            <a:off x="3315953" y="5355174"/>
            <a:ext cx="896169" cy="423904"/>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754354"/>
            <a:ext cx="4293703" cy="1414899"/>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flow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667515" y="1244521"/>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2077948"/>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flow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207881"/>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310952" y="1244521"/>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686510"/>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3923633"/>
            <a:ext cx="701749" cy="701749"/>
          </a:xfrm>
          <a:prstGeom prst="rect">
            <a:avLst/>
          </a:prstGeom>
        </p:spPr>
      </p:pic>
      <p:sp>
        <p:nvSpPr>
          <p:cNvPr id="51" name="矩形: 圆角 50">
            <a:extLst>
              <a:ext uri="{FF2B5EF4-FFF2-40B4-BE49-F238E27FC236}">
                <a16:creationId xmlns:a16="http://schemas.microsoft.com/office/drawing/2014/main" id="{301D8097-56BE-418B-82BD-335F8EC88F96}"/>
              </a:ext>
            </a:extLst>
          </p:cNvPr>
          <p:cNvSpPr/>
          <p:nvPr/>
        </p:nvSpPr>
        <p:spPr>
          <a:xfrm>
            <a:off x="4522090" y="4070728"/>
            <a:ext cx="4295655" cy="1955925"/>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choice of destination</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9640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CFAAE0B-09A5-4266-B83C-21A792A693CB}"/>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Conclusion</a:t>
            </a:r>
          </a:p>
        </p:txBody>
      </p:sp>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Tree>
    <p:extLst>
      <p:ext uri="{BB962C8B-B14F-4D97-AF65-F5344CB8AC3E}">
        <p14:creationId xmlns:p14="http://schemas.microsoft.com/office/powerpoint/2010/main" val="3842153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72</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602927"/>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567844" y="1456092"/>
            <a:ext cx="1236236"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Problems</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631967" y="4106388"/>
            <a:ext cx="1107997"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Purpose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flow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4C84DFDD-91E5-4657-BBCB-BE9728E3C2D3}"/>
              </a:ext>
            </a:extLst>
          </p:cNvPr>
          <p:cNvGrpSpPr/>
          <p:nvPr/>
        </p:nvGrpSpPr>
        <p:grpSpPr>
          <a:xfrm>
            <a:off x="306570" y="591906"/>
            <a:ext cx="3630541" cy="461665"/>
            <a:chOff x="-3" y="4326643"/>
            <a:chExt cx="3630541" cy="461665"/>
          </a:xfrm>
        </p:grpSpPr>
        <p:sp>
          <p:nvSpPr>
            <p:cNvPr id="29" name="矩形 28">
              <a:extLst>
                <a:ext uri="{FF2B5EF4-FFF2-40B4-BE49-F238E27FC236}">
                  <a16:creationId xmlns:a16="http://schemas.microsoft.com/office/drawing/2014/main" id="{D17AB70D-AD87-4881-93A6-22A027117BD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2C50B38C-41FF-497E-88CB-006C7C53C006}"/>
                </a:ext>
              </a:extLst>
            </p:cNvPr>
            <p:cNvSpPr txBox="1"/>
            <p:nvPr/>
          </p:nvSpPr>
          <p:spPr>
            <a:xfrm>
              <a:off x="193379" y="4326643"/>
              <a:ext cx="343715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 of the subtopics</a:t>
              </a:r>
            </a:p>
          </p:txBody>
        </p:sp>
      </p:grpSp>
      <p:sp>
        <p:nvSpPr>
          <p:cNvPr id="45" name="矩形 44">
            <a:extLst>
              <a:ext uri="{FF2B5EF4-FFF2-40B4-BE49-F238E27FC236}">
                <a16:creationId xmlns:a16="http://schemas.microsoft.com/office/drawing/2014/main" id="{69958943-6C58-44D5-BC17-22F8C2BB720B}"/>
              </a:ext>
            </a:extLst>
          </p:cNvPr>
          <p:cNvSpPr/>
          <p:nvPr/>
        </p:nvSpPr>
        <p:spPr>
          <a:xfrm>
            <a:off x="499952" y="1114083"/>
            <a:ext cx="8258453" cy="273223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08164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826294"/>
            <a:ext cx="5073051" cy="461665"/>
            <a:chOff x="-3" y="4326643"/>
            <a:chExt cx="50730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48796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 to transit stations</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2384411"/>
            <a:ext cx="8159306" cy="2534027"/>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Described passengers' walking duration preferences by </a:t>
            </a:r>
            <a:r>
              <a:rPr lang="en-US" altLang="zh-CN" dirty="0">
                <a:solidFill>
                  <a:srgbClr val="FF3300"/>
                </a:solidFill>
                <a:latin typeface="Helvetica" panose="020B0604020202020204" pitchFamily="34" charset="0"/>
                <a:cs typeface="Helvetica" panose="020B0604020202020204" pitchFamily="34" charset="0"/>
              </a:rPr>
              <a:t>examining the probability</a:t>
            </a:r>
            <a:r>
              <a:rPr lang="en-US" altLang="zh-CN" dirty="0">
                <a:latin typeface="Helvetica" panose="020B0604020202020204" pitchFamily="34" charset="0"/>
                <a:cs typeface="Helvetica" panose="020B0604020202020204" pitchFamily="34" charset="0"/>
              </a:rPr>
              <a:t> of certainly </a:t>
            </a:r>
            <a:r>
              <a:rPr lang="en-US" altLang="zh-CN" dirty="0">
                <a:solidFill>
                  <a:srgbClr val="FF3300"/>
                </a:solidFill>
                <a:latin typeface="Helvetica" panose="020B0604020202020204" pitchFamily="34" charset="0"/>
                <a:cs typeface="Helvetica" panose="020B0604020202020204" pitchFamily="34" charset="0"/>
              </a:rPr>
              <a:t>accepting a given threshold of walking duration</a:t>
            </a:r>
            <a:r>
              <a:rPr lang="en-US" altLang="zh-CN" dirty="0">
                <a:latin typeface="Helvetica" panose="020B0604020202020204" pitchFamily="34" charset="0"/>
                <a:cs typeface="Helvetica" panose="020B0604020202020204" pitchFamily="34" charset="0"/>
              </a:rPr>
              <a:t> to transit stations.</a:t>
            </a:r>
          </a:p>
          <a:p>
            <a:pPr marL="457200" indent="-457200" algn="just">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gn="just">
              <a:lnSpc>
                <a:spcPct val="150000"/>
              </a:lnSpc>
              <a:buFont typeface="Wingdings" panose="05000000000000000000" pitchFamily="2" charset="2"/>
              <a:buChar char="Ø"/>
            </a:pPr>
            <a:r>
              <a:rPr lang="en-US" altLang="zh-CN" kern="100" dirty="0">
                <a:solidFill>
                  <a:prstClr val="black"/>
                </a:solidFill>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solidFill>
                  <a:prstClr val="black"/>
                </a:solidFill>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solidFill>
                  <a:prstClr val="black"/>
                </a:solidFill>
                <a:latin typeface="Helvetica" panose="020B0604020202020204" pitchFamily="34" charset="0"/>
                <a:cs typeface="Helvetica" panose="020B0604020202020204" pitchFamily="34" charset="0"/>
              </a:rPr>
              <a:t>from the view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Tree>
    <p:extLst>
      <p:ext uri="{BB962C8B-B14F-4D97-AF65-F5344CB8AC3E}">
        <p14:creationId xmlns:p14="http://schemas.microsoft.com/office/powerpoint/2010/main" val="2907738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p:sp>
        <p:nvSpPr>
          <p:cNvPr id="18" name="文本框 17">
            <a:extLst>
              <a:ext uri="{FF2B5EF4-FFF2-40B4-BE49-F238E27FC236}">
                <a16:creationId xmlns:a16="http://schemas.microsoft.com/office/drawing/2014/main" id="{8D611072-0A65-43E7-820A-63B6CFDCF0B1}"/>
              </a:ext>
            </a:extLst>
          </p:cNvPr>
          <p:cNvSpPr txBox="1"/>
          <p:nvPr/>
        </p:nvSpPr>
        <p:spPr>
          <a:xfrm>
            <a:off x="503363" y="1920327"/>
            <a:ext cx="8137272" cy="378052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Reorganized the indicator system. Proposed the indicators of </a:t>
            </a:r>
            <a:r>
              <a:rPr lang="en-US" altLang="zh-CN" dirty="0">
                <a:solidFill>
                  <a:srgbClr val="FF3300"/>
                </a:solidFill>
                <a:latin typeface="Helvetica" panose="020B0604020202020204" pitchFamily="34" charset="0"/>
                <a:cs typeface="Helvetica" panose="020B0604020202020204" pitchFamily="34" charset="0"/>
              </a:rPr>
              <a:t>land use variety, bus capacity and bus accessibility</a:t>
            </a:r>
            <a:r>
              <a:rPr lang="en-US" altLang="zh-CN" dirty="0">
                <a:latin typeface="Helvetica" panose="020B0604020202020204" pitchFamily="34" charset="0"/>
                <a:cs typeface="Helvetica" panose="020B0604020202020204" pitchFamily="34" charset="0"/>
              </a:rPr>
              <a: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reduce first and second type of statistical error in small samples, use </a:t>
            </a:r>
            <a:r>
              <a:rPr lang="en-US" altLang="zh-CN" dirty="0">
                <a:solidFill>
                  <a:srgbClr val="FF3300"/>
                </a:solidFill>
                <a:latin typeface="Helvetica" panose="020B0604020202020204" pitchFamily="34" charset="0"/>
                <a:cs typeface="Helvetica" panose="020B0604020202020204" pitchFamily="34" charset="0"/>
              </a:rPr>
              <a:t>exploratory regression </a:t>
            </a:r>
            <a:r>
              <a:rPr lang="en-US" altLang="zh-CN" dirty="0">
                <a:latin typeface="Helvetica" panose="020B0604020202020204" pitchFamily="34" charset="0"/>
                <a:cs typeface="Helvetica" panose="020B0604020202020204" pitchFamily="34" charset="0"/>
              </a:rPr>
              <a:t>to screen effective indicators and the most metric combinations.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Identified</a:t>
            </a:r>
            <a:r>
              <a:rPr lang="zh-CN" altLang="en-US" dirty="0">
                <a:latin typeface="Helvetica" panose="020B0604020202020204" pitchFamily="34" charset="0"/>
                <a:cs typeface="Helvetica" panose="020B0604020202020204" pitchFamily="34" charset="0"/>
              </a:rPr>
              <a:t> </a:t>
            </a:r>
            <a:r>
              <a:rPr lang="zh-CN" altLang="en-US" dirty="0">
                <a:solidFill>
                  <a:srgbClr val="FF3300"/>
                </a:solidFill>
                <a:latin typeface="Helvetica" panose="020B0604020202020204" pitchFamily="34" charset="0"/>
                <a:cs typeface="Helvetica" panose="020B0604020202020204" pitchFamily="34" charset="0"/>
              </a:rPr>
              <a:t>global/local indicator 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nvGrpSpPr>
          <p:cNvPr id="22" name="组合 21">
            <a:extLst>
              <a:ext uri="{FF2B5EF4-FFF2-40B4-BE49-F238E27FC236}">
                <a16:creationId xmlns:a16="http://schemas.microsoft.com/office/drawing/2014/main" id="{4BECE2EA-BE59-4D41-A0BA-3F401863AB67}"/>
              </a:ext>
            </a:extLst>
          </p:cNvPr>
          <p:cNvGrpSpPr/>
          <p:nvPr/>
        </p:nvGrpSpPr>
        <p:grpSpPr>
          <a:xfrm>
            <a:off x="306570" y="826294"/>
            <a:ext cx="7327066" cy="461665"/>
            <a:chOff x="-3" y="4326643"/>
            <a:chExt cx="7327066" cy="461665"/>
          </a:xfrm>
        </p:grpSpPr>
        <p:sp>
          <p:nvSpPr>
            <p:cNvPr id="23" name="矩形 22">
              <a:extLst>
                <a:ext uri="{FF2B5EF4-FFF2-40B4-BE49-F238E27FC236}">
                  <a16:creationId xmlns:a16="http://schemas.microsoft.com/office/drawing/2014/main" id="{5BB1A77B-FDE3-442B-B310-9B4D6C27DE81}"/>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1441604-6CBA-42CB-BCD9-3F291CA7D50A}"/>
                </a:ext>
              </a:extLst>
            </p:cNvPr>
            <p:cNvSpPr txBox="1"/>
            <p:nvPr/>
          </p:nvSpPr>
          <p:spPr>
            <a:xfrm>
              <a:off x="193379" y="4326643"/>
              <a:ext cx="71336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Influencing factors of transit ridership (station level)</a:t>
              </a:r>
            </a:p>
          </p:txBody>
        </p:sp>
      </p:grpSp>
    </p:spTree>
    <p:extLst>
      <p:ext uri="{BB962C8B-B14F-4D97-AF65-F5344CB8AC3E}">
        <p14:creationId xmlns:p14="http://schemas.microsoft.com/office/powerpoint/2010/main" val="2434080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sp>
        <p:nvSpPr>
          <p:cNvPr id="18" name="文本框 17">
            <a:extLst>
              <a:ext uri="{FF2B5EF4-FFF2-40B4-BE49-F238E27FC236}">
                <a16:creationId xmlns:a16="http://schemas.microsoft.com/office/drawing/2014/main" id="{8D611072-0A65-43E7-820A-63B6CFDCF0B1}"/>
              </a:ext>
            </a:extLst>
          </p:cNvPr>
          <p:cNvSpPr txBox="1"/>
          <p:nvPr/>
        </p:nvSpPr>
        <p:spPr>
          <a:xfrm>
            <a:off x="499952" y="2453584"/>
            <a:ext cx="8214390"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Described the passenger flow using the </a:t>
            </a:r>
            <a:r>
              <a:rPr lang="en-US" altLang="zh-CN"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dirty="0">
                <a:latin typeface="Helvetica" panose="020B0604020202020204" pitchFamily="34" charset="0"/>
                <a:cs typeface="Helvetica" panose="020B0604020202020204" pitchFamily="34" charset="0"/>
              </a:rPr>
              <a: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 the influence of land use on the choice</a:t>
            </a:r>
            <a:r>
              <a:rPr lang="en-US" altLang="zh-CN" dirty="0">
                <a:latin typeface="Helvetica" panose="020B0604020202020204" pitchFamily="34" charset="0"/>
                <a:cs typeface="Helvetica" panose="020B0604020202020204" pitchFamily="34" charset="0"/>
              </a:rPr>
              <a:t> of destination station.</a:t>
            </a:r>
          </a:p>
        </p:txBody>
      </p:sp>
      <p:grpSp>
        <p:nvGrpSpPr>
          <p:cNvPr id="25" name="组合 24">
            <a:extLst>
              <a:ext uri="{FF2B5EF4-FFF2-40B4-BE49-F238E27FC236}">
                <a16:creationId xmlns:a16="http://schemas.microsoft.com/office/drawing/2014/main" id="{F2D19FA6-9410-4C94-8D67-9EF9750FE8A2}"/>
              </a:ext>
            </a:extLst>
          </p:cNvPr>
          <p:cNvGrpSpPr/>
          <p:nvPr/>
        </p:nvGrpSpPr>
        <p:grpSpPr>
          <a:xfrm>
            <a:off x="306570" y="826294"/>
            <a:ext cx="8696031" cy="461665"/>
            <a:chOff x="-3" y="4326643"/>
            <a:chExt cx="8696031" cy="461665"/>
          </a:xfrm>
        </p:grpSpPr>
        <p:sp>
          <p:nvSpPr>
            <p:cNvPr id="26" name="矩形 25">
              <a:extLst>
                <a:ext uri="{FF2B5EF4-FFF2-40B4-BE49-F238E27FC236}">
                  <a16:creationId xmlns:a16="http://schemas.microsoft.com/office/drawing/2014/main" id="{0B844C78-4069-4856-AC8A-1D4C649A0AF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7" name="文本框 26">
              <a:extLst>
                <a:ext uri="{FF2B5EF4-FFF2-40B4-BE49-F238E27FC236}">
                  <a16:creationId xmlns:a16="http://schemas.microsoft.com/office/drawing/2014/main" id="{01D3F74E-B7F1-4ED3-ABA4-378C6075E988}"/>
                </a:ext>
              </a:extLst>
            </p:cNvPr>
            <p:cNvSpPr txBox="1"/>
            <p:nvPr/>
          </p:nvSpPr>
          <p:spPr>
            <a:xfrm>
              <a:off x="193379" y="4326643"/>
              <a:ext cx="8502649"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Influencing factors of transit ridership (station-to-station level)</a:t>
              </a:r>
            </a:p>
          </p:txBody>
        </p:sp>
      </p:grpSp>
    </p:spTree>
    <p:extLst>
      <p:ext uri="{BB962C8B-B14F-4D97-AF65-F5344CB8AC3E}">
        <p14:creationId xmlns:p14="http://schemas.microsoft.com/office/powerpoint/2010/main" val="3200131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7BA9E54-4D31-4944-879C-E8DC65C8A2D9}"/>
              </a:ext>
            </a:extLst>
          </p:cNvPr>
          <p:cNvSpPr txBox="1"/>
          <p:nvPr/>
        </p:nvSpPr>
        <p:spPr>
          <a:xfrm>
            <a:off x="3553932" y="3044279"/>
            <a:ext cx="2036135" cy="769441"/>
          </a:xfrm>
          <a:prstGeom prst="rect">
            <a:avLst/>
          </a:prstGeom>
          <a:noFill/>
        </p:spPr>
        <p:txBody>
          <a:bodyPr wrap="none" rtlCol="0">
            <a:spAutoFit/>
          </a:bodyPr>
          <a:lstStyle/>
          <a:p>
            <a:r>
              <a:rPr lang="en-US" altLang="zh-CN" sz="4400" dirty="0">
                <a:latin typeface="Helvetica" panose="020B0604020202020204" pitchFamily="34" charset="0"/>
                <a:cs typeface="Helvetica" panose="020B0604020202020204" pitchFamily="34" charset="0"/>
              </a:rPr>
              <a:t>Thanks</a:t>
            </a:r>
            <a:endParaRPr lang="zh-CN" altLang="en-US" sz="4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7622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77</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29441586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78</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1551315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79</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493099"/>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398004" y="1053571"/>
            <a:ext cx="4347985"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Data Source: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spTree>
    <p:extLst>
      <p:ext uri="{BB962C8B-B14F-4D97-AF65-F5344CB8AC3E}">
        <p14:creationId xmlns:p14="http://schemas.microsoft.com/office/powerpoint/2010/main" val="201556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E94CCF3-A726-4864-B933-21150B84F6F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6" name="矩形 5">
            <a:extLst>
              <a:ext uri="{FF2B5EF4-FFF2-40B4-BE49-F238E27FC236}">
                <a16:creationId xmlns:a16="http://schemas.microsoft.com/office/drawing/2014/main" id="{18072355-50F6-45E2-B0D0-3CD83C833C42}"/>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7CE18012-45E8-40CD-B0F6-351296D232AC}"/>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FAA6CF3-7E10-45CB-A1E7-8E5647DD9D39}"/>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F53870-3F95-4560-A9E0-3EA9FE89E628}"/>
              </a:ext>
            </a:extLst>
          </p:cNvPr>
          <p:cNvSpPr/>
          <p:nvPr/>
        </p:nvSpPr>
        <p:spPr>
          <a:xfrm>
            <a:off x="0" y="537684"/>
            <a:ext cx="9143999" cy="174294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C7ED3C1A-00FB-4865-BBC0-2B8EFFD32840}"/>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53164CF-94C2-4C27-8866-7F86ABE123D0}"/>
              </a:ext>
            </a:extLst>
          </p:cNvPr>
          <p:cNvSpPr txBox="1"/>
          <p:nvPr/>
        </p:nvSpPr>
        <p:spPr>
          <a:xfrm>
            <a:off x="659550" y="1175419"/>
            <a:ext cx="7824897" cy="872034"/>
          </a:xfrm>
          <a:prstGeom prst="rect">
            <a:avLst/>
          </a:prstGeom>
          <a:solidFill>
            <a:srgbClr val="85023E"/>
          </a:solidFill>
        </p:spPr>
        <p:txBody>
          <a:bodyPr wrap="square" rtlCol="0">
            <a:spAutoFit/>
          </a:bodyPr>
          <a:lstStyle/>
          <a:p>
            <a:pPr>
              <a:lnSpc>
                <a:spcPct val="150000"/>
              </a:lnSpc>
            </a:pPr>
            <a:r>
              <a:rPr lang="en-US" altLang="zh-CN" dirty="0">
                <a:solidFill>
                  <a:schemeClr val="bg1"/>
                </a:solidFill>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grpSp>
        <p:nvGrpSpPr>
          <p:cNvPr id="21" name="组合 20">
            <a:extLst>
              <a:ext uri="{FF2B5EF4-FFF2-40B4-BE49-F238E27FC236}">
                <a16:creationId xmlns:a16="http://schemas.microsoft.com/office/drawing/2014/main" id="{2B626B7F-E23D-4AC6-987E-33D9AC6F4F02}"/>
              </a:ext>
            </a:extLst>
          </p:cNvPr>
          <p:cNvGrpSpPr/>
          <p:nvPr/>
        </p:nvGrpSpPr>
        <p:grpSpPr>
          <a:xfrm>
            <a:off x="306570" y="591906"/>
            <a:ext cx="2245547" cy="461665"/>
            <a:chOff x="-3" y="4326643"/>
            <a:chExt cx="2245547" cy="461665"/>
          </a:xfrm>
        </p:grpSpPr>
        <p:sp>
          <p:nvSpPr>
            <p:cNvPr id="22" name="矩形 21">
              <a:extLst>
                <a:ext uri="{FF2B5EF4-FFF2-40B4-BE49-F238E27FC236}">
                  <a16:creationId xmlns:a16="http://schemas.microsoft.com/office/drawing/2014/main" id="{69551209-F2B2-4532-8899-88D9ED86CFC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97E0D25F-F4DF-44B6-BA4A-BA668C5BC16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grpSp>
        <p:nvGrpSpPr>
          <p:cNvPr id="24" name="组合 23">
            <a:extLst>
              <a:ext uri="{FF2B5EF4-FFF2-40B4-BE49-F238E27FC236}">
                <a16:creationId xmlns:a16="http://schemas.microsoft.com/office/drawing/2014/main" id="{D8690B10-F4D6-41D5-A22A-95DFB5EC945D}"/>
              </a:ext>
            </a:extLst>
          </p:cNvPr>
          <p:cNvGrpSpPr/>
          <p:nvPr/>
        </p:nvGrpSpPr>
        <p:grpSpPr>
          <a:xfrm>
            <a:off x="306570" y="2448977"/>
            <a:ext cx="4024880" cy="461665"/>
            <a:chOff x="-3" y="4326643"/>
            <a:chExt cx="4024880" cy="461665"/>
          </a:xfrm>
        </p:grpSpPr>
        <p:sp>
          <p:nvSpPr>
            <p:cNvPr id="25" name="矩形 24">
              <a:extLst>
                <a:ext uri="{FF2B5EF4-FFF2-40B4-BE49-F238E27FC236}">
                  <a16:creationId xmlns:a16="http://schemas.microsoft.com/office/drawing/2014/main" id="{6A850B28-6794-4DAD-9D59-A18BFB95C60C}"/>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6" name="文本框 25">
              <a:extLst>
                <a:ext uri="{FF2B5EF4-FFF2-40B4-BE49-F238E27FC236}">
                  <a16:creationId xmlns:a16="http://schemas.microsoft.com/office/drawing/2014/main" id="{ADDD680B-413D-41DE-BEF5-40E667DB53A3}"/>
                </a:ext>
              </a:extLst>
            </p:cNvPr>
            <p:cNvSpPr txBox="1"/>
            <p:nvPr/>
          </p:nvSpPr>
          <p:spPr>
            <a:xfrm>
              <a:off x="193379" y="4326643"/>
              <a:ext cx="38314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Specific issues in research</a:t>
              </a:r>
            </a:p>
          </p:txBody>
        </p:sp>
      </p:grpSp>
      <p:grpSp>
        <p:nvGrpSpPr>
          <p:cNvPr id="27" name="组合 26">
            <a:extLst>
              <a:ext uri="{FF2B5EF4-FFF2-40B4-BE49-F238E27FC236}">
                <a16:creationId xmlns:a16="http://schemas.microsoft.com/office/drawing/2014/main" id="{931F6C7D-EE2F-4425-904A-FFAFDC061E94}"/>
              </a:ext>
            </a:extLst>
          </p:cNvPr>
          <p:cNvGrpSpPr/>
          <p:nvPr/>
        </p:nvGrpSpPr>
        <p:grpSpPr>
          <a:xfrm>
            <a:off x="499951" y="3044784"/>
            <a:ext cx="8144096" cy="872034"/>
            <a:chOff x="499952" y="1278523"/>
            <a:chExt cx="8144096" cy="872034"/>
          </a:xfrm>
        </p:grpSpPr>
        <p:sp>
          <p:nvSpPr>
            <p:cNvPr id="28" name="矩形: 圆角 27">
              <a:extLst>
                <a:ext uri="{FF2B5EF4-FFF2-40B4-BE49-F238E27FC236}">
                  <a16:creationId xmlns:a16="http://schemas.microsoft.com/office/drawing/2014/main" id="{0DF5BD1F-199A-4D8A-929F-F9E30546C8F5}"/>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矩形 28">
              <a:extLst>
                <a:ext uri="{FF2B5EF4-FFF2-40B4-BE49-F238E27FC236}">
                  <a16:creationId xmlns:a16="http://schemas.microsoft.com/office/drawing/2014/main" id="{2C8CD437-662C-4DC8-847E-8683F125B9DE}"/>
                </a:ext>
              </a:extLst>
            </p:cNvPr>
            <p:cNvSpPr/>
            <p:nvPr/>
          </p:nvSpPr>
          <p:spPr>
            <a:xfrm>
              <a:off x="788710" y="1278523"/>
              <a:ext cx="7855338" cy="872034"/>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latin typeface="Helvetica" panose="020B0604020202020204" pitchFamily="34" charset="0"/>
                  <a:cs typeface="Helvetica" panose="020B0604020202020204" pitchFamily="34" charset="0"/>
                </a:rPr>
                <a:t> is the most important travel modes in accessing transit stations, also one of the most key determinants on the utilization of rail transit.</a:t>
              </a:r>
              <a:endParaRPr lang="en-US" altLang="zh-CN" dirty="0">
                <a:solidFill>
                  <a:srgbClr val="FF3300"/>
                </a:solidFill>
                <a:latin typeface="Helvetica" panose="020B0604020202020204" pitchFamily="34" charset="0"/>
                <a:cs typeface="Helvetica" panose="020B0604020202020204" pitchFamily="34" charset="0"/>
              </a:endParaRPr>
            </a:p>
          </p:txBody>
        </p:sp>
      </p:grpSp>
      <p:grpSp>
        <p:nvGrpSpPr>
          <p:cNvPr id="30" name="组合 29">
            <a:extLst>
              <a:ext uri="{FF2B5EF4-FFF2-40B4-BE49-F238E27FC236}">
                <a16:creationId xmlns:a16="http://schemas.microsoft.com/office/drawing/2014/main" id="{08C41C74-83A5-4DC7-BC9C-83DE6A70A11F}"/>
              </a:ext>
            </a:extLst>
          </p:cNvPr>
          <p:cNvGrpSpPr/>
          <p:nvPr/>
        </p:nvGrpSpPr>
        <p:grpSpPr>
          <a:xfrm>
            <a:off x="499951" y="4073418"/>
            <a:ext cx="8143850" cy="872034"/>
            <a:chOff x="499951" y="3507430"/>
            <a:chExt cx="8143850" cy="872034"/>
          </a:xfrm>
        </p:grpSpPr>
        <p:sp>
          <p:nvSpPr>
            <p:cNvPr id="31" name="矩形: 圆角 30">
              <a:extLst>
                <a:ext uri="{FF2B5EF4-FFF2-40B4-BE49-F238E27FC236}">
                  <a16:creationId xmlns:a16="http://schemas.microsoft.com/office/drawing/2014/main" id="{51CC0429-60DC-49D6-BC8E-54743806FA5E}"/>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CD97F1AC-60C4-4910-B560-0B1BB8CABE26}"/>
                </a:ext>
              </a:extLst>
            </p:cNvPr>
            <p:cNvSpPr/>
            <p:nvPr/>
          </p:nvSpPr>
          <p:spPr>
            <a:xfrm>
              <a:off x="788465" y="3507430"/>
              <a:ext cx="7855336" cy="872034"/>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Rail transit ridership </a:t>
              </a:r>
              <a:r>
                <a:rPr lang="en-US" altLang="zh-CN" dirty="0">
                  <a:latin typeface="Helvetica" panose="020B0604020202020204" pitchFamily="34" charset="0"/>
                  <a:cs typeface="Helvetica" panose="020B0604020202020204" pitchFamily="34" charset="0"/>
                </a:rPr>
                <a:t>is considered to be mainly </a:t>
              </a:r>
              <a:r>
                <a:rPr lang="en-US" altLang="zh-CN" dirty="0">
                  <a:solidFill>
                    <a:srgbClr val="FF3300"/>
                  </a:solidFill>
                  <a:latin typeface="Helvetica" panose="020B0604020202020204" pitchFamily="34" charset="0"/>
                  <a:cs typeface="Helvetica" panose="020B0604020202020204" pitchFamily="34" charset="0"/>
                </a:rPr>
                <a:t>affected by the factors surrounding the station</a:t>
              </a:r>
              <a:r>
                <a:rPr lang="en-US" altLang="zh-CN" dirty="0">
                  <a:latin typeface="Helvetica" panose="020B0604020202020204" pitchFamily="34" charset="0"/>
                  <a:cs typeface="Helvetica" panose="020B0604020202020204" pitchFamily="34" charset="0"/>
                </a:rPr>
                <a:t>. </a:t>
              </a:r>
            </a:p>
          </p:txBody>
        </p:sp>
      </p:grpSp>
      <p:grpSp>
        <p:nvGrpSpPr>
          <p:cNvPr id="33" name="组合 32">
            <a:extLst>
              <a:ext uri="{FF2B5EF4-FFF2-40B4-BE49-F238E27FC236}">
                <a16:creationId xmlns:a16="http://schemas.microsoft.com/office/drawing/2014/main" id="{443AF1FF-6D4B-425F-A684-2D71C76BBD71}"/>
              </a:ext>
            </a:extLst>
          </p:cNvPr>
          <p:cNvGrpSpPr/>
          <p:nvPr/>
        </p:nvGrpSpPr>
        <p:grpSpPr>
          <a:xfrm>
            <a:off x="499951" y="5102052"/>
            <a:ext cx="8143602" cy="1287532"/>
            <a:chOff x="500199" y="4465167"/>
            <a:chExt cx="8143602" cy="1287532"/>
          </a:xfrm>
        </p:grpSpPr>
        <p:sp>
          <p:nvSpPr>
            <p:cNvPr id="34" name="矩形: 圆角 33">
              <a:extLst>
                <a:ext uri="{FF2B5EF4-FFF2-40B4-BE49-F238E27FC236}">
                  <a16:creationId xmlns:a16="http://schemas.microsoft.com/office/drawing/2014/main" id="{8700D33C-0D0C-489F-BEB1-BCEB8951FA5C}"/>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9D74579E-2196-460C-BDAF-080892A335A5}"/>
                </a:ext>
              </a:extLst>
            </p:cNvPr>
            <p:cNvSpPr/>
            <p:nvPr/>
          </p:nvSpPr>
          <p:spPr>
            <a:xfrm>
              <a:off x="788709" y="4465167"/>
              <a:ext cx="7855092"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a:t>
              </a:r>
              <a:r>
                <a:rPr lang="en-US" altLang="zh-CN" dirty="0">
                  <a:solidFill>
                    <a:srgbClr val="FF3300"/>
                  </a:solidFill>
                  <a:latin typeface="Helvetica" panose="020B0604020202020204" pitchFamily="34" charset="0"/>
                  <a:cs typeface="Helvetica" panose="020B0604020202020204" pitchFamily="34" charset="0"/>
                </a:rPr>
                <a:t>it is also influenced by</a:t>
              </a:r>
              <a:r>
                <a:rPr lang="en-US" altLang="zh-CN" dirty="0">
                  <a:latin typeface="Helvetica" panose="020B0604020202020204" pitchFamily="34" charset="0"/>
                  <a:cs typeface="Helvetica" panose="020B0604020202020204" pitchFamily="34" charset="0"/>
                </a:rPr>
                <a:t> the environmental factors around </a:t>
              </a:r>
              <a:r>
                <a:rPr lang="en-US" altLang="zh-CN" dirty="0">
                  <a:solidFill>
                    <a:srgbClr val="FF3300"/>
                  </a:solidFill>
                  <a:latin typeface="Helvetica" panose="020B0604020202020204" pitchFamily="34" charset="0"/>
                  <a:cs typeface="Helvetica" panose="020B0604020202020204" pitchFamily="34" charset="0"/>
                </a:rPr>
                <a:t>the other stations </a:t>
              </a:r>
              <a:r>
                <a:rPr lang="en-US" altLang="zh-CN" dirty="0">
                  <a:latin typeface="Helvetica" panose="020B0604020202020204" pitchFamily="34" charset="0"/>
                  <a:cs typeface="Helvetica" panose="020B0604020202020204" pitchFamily="34" charset="0"/>
                </a:rPr>
                <a:t>in the same network.</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36" name="文本框 35">
            <a:extLst>
              <a:ext uri="{FF2B5EF4-FFF2-40B4-BE49-F238E27FC236}">
                <a16:creationId xmlns:a16="http://schemas.microsoft.com/office/drawing/2014/main" id="{25DF4F9B-65D5-4894-98CF-F5D9C74043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37" name="直接连接符 36">
            <a:extLst>
              <a:ext uri="{FF2B5EF4-FFF2-40B4-BE49-F238E27FC236}">
                <a16:creationId xmlns:a16="http://schemas.microsoft.com/office/drawing/2014/main" id="{F533FFBC-F230-4866-84CF-0DA0EC930EE4}"/>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灯片编号占位符 1">
            <a:extLst>
              <a:ext uri="{FF2B5EF4-FFF2-40B4-BE49-F238E27FC236}">
                <a16:creationId xmlns:a16="http://schemas.microsoft.com/office/drawing/2014/main" id="{99CEC716-9810-4FEA-A94E-05083859BCD6}"/>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8</a:t>
            </a:fld>
            <a:endParaRPr lang="zh-CN" altLang="en-US"/>
          </a:p>
        </p:txBody>
      </p:sp>
    </p:spTree>
    <p:extLst>
      <p:ext uri="{BB962C8B-B14F-4D97-AF65-F5344CB8AC3E}">
        <p14:creationId xmlns:p14="http://schemas.microsoft.com/office/powerpoint/2010/main" val="2433087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358267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3384258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82</a:t>
            </a:fld>
            <a:endParaRPr lang="zh-CN" altLang="en-US"/>
          </a:p>
        </p:txBody>
      </p:sp>
      <p:pic>
        <p:nvPicPr>
          <p:cNvPr id="10" name="图片 9">
            <a:extLst>
              <a:ext uri="{FF2B5EF4-FFF2-40B4-BE49-F238E27FC236}">
                <a16:creationId xmlns:a16="http://schemas.microsoft.com/office/drawing/2014/main" id="{D91568E4-3F3A-4005-8367-01B76D1A7C7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661" y="2937898"/>
            <a:ext cx="5674678" cy="3307851"/>
          </a:xfrm>
          <a:prstGeom prst="rect">
            <a:avLst/>
          </a:prstGeom>
          <a:noFill/>
          <a:ln>
            <a:noFill/>
          </a:ln>
        </p:spPr>
      </p:pic>
      <p:sp>
        <p:nvSpPr>
          <p:cNvPr id="21" name="矩形 20">
            <a:extLst>
              <a:ext uri="{FF2B5EF4-FFF2-40B4-BE49-F238E27FC236}">
                <a16:creationId xmlns:a16="http://schemas.microsoft.com/office/drawing/2014/main" id="{8E5F2C28-8E09-42B7-9F39-BC0703A825A4}"/>
              </a:ext>
            </a:extLst>
          </p:cNvPr>
          <p:cNvSpPr/>
          <p:nvPr/>
        </p:nvSpPr>
        <p:spPr>
          <a:xfrm>
            <a:off x="291174" y="1217477"/>
            <a:ext cx="8573426" cy="1200329"/>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pPr marL="342900" indent="-342900">
              <a:buFont typeface="Wingdings" panose="05000000000000000000" pitchFamily="2" charset="2"/>
              <a:buChar char="l"/>
            </a:pPr>
            <a:endParaRPr lang="en-US" altLang="zh-CN" kern="100"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Tree>
    <p:extLst>
      <p:ext uri="{BB962C8B-B14F-4D97-AF65-F5344CB8AC3E}">
        <p14:creationId xmlns:p14="http://schemas.microsoft.com/office/powerpoint/2010/main" val="1253277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83</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769062"/>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a:t>
              </a:r>
              <a:r>
                <a:rPr lang="en-US" altLang="zh-CN" kern="100" dirty="0">
                  <a:solidFill>
                    <a:srgbClr val="FF0000"/>
                  </a:solidFill>
                  <a:latin typeface="Helvetica" panose="020B0604020202020204" pitchFamily="34" charset="0"/>
                  <a:cs typeface="Helvetica" panose="020B0604020202020204" pitchFamily="34" charset="0"/>
                </a:rPr>
                <a:t>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staff tend to access rail transit station in a shorter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3912739"/>
            <a:ext cx="8019625" cy="1509029"/>
            <a:chOff x="499952" y="4763272"/>
            <a:chExt cx="8019625" cy="1509029"/>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8019624" cy="923330"/>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 But the group prediction can be used for </a:t>
              </a:r>
              <a:r>
                <a:rPr lang="en-US" altLang="zh-CN" kern="100" dirty="0">
                  <a:solidFill>
                    <a:srgbClr val="FF0000"/>
                  </a:solidFill>
                  <a:latin typeface="Helvetica" panose="020B0604020202020204" pitchFamily="34" charset="0"/>
                  <a:cs typeface="Helvetica" panose="020B0604020202020204" pitchFamily="34" charset="0"/>
                </a:rPr>
                <a:t>mastering the overall trend of rail transit utilization in a block</a:t>
              </a:r>
              <a:r>
                <a:rPr lang="en-US" altLang="zh-CN" kern="100" dirty="0">
                  <a:latin typeface="Helvetica" panose="020B0604020202020204" pitchFamily="34" charset="0"/>
                  <a:cs typeface="Helvetica" panose="020B0604020202020204" pitchFamily="34" charset="0"/>
                </a:rPr>
                <a:t>.</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902969"/>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6002997"/>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AC3EB046-F30D-49C2-9C6C-FE53A29EA11D}"/>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236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EE6776D8-A34C-4E7D-8324-302D1A5EFA40}"/>
              </a:ext>
            </a:extLst>
          </p:cNvPr>
          <p:cNvGrpSpPr/>
          <p:nvPr/>
        </p:nvGrpSpPr>
        <p:grpSpPr>
          <a:xfrm>
            <a:off x="300345" y="1242665"/>
            <a:ext cx="8543307" cy="4536814"/>
            <a:chOff x="126537" y="1390748"/>
            <a:chExt cx="8543307" cy="4536814"/>
          </a:xfrm>
        </p:grpSpPr>
        <p:sp>
          <p:nvSpPr>
            <p:cNvPr id="5" name="矩形 4">
              <a:extLst>
                <a:ext uri="{FF2B5EF4-FFF2-40B4-BE49-F238E27FC236}">
                  <a16:creationId xmlns:a16="http://schemas.microsoft.com/office/drawing/2014/main" id="{80838D5C-6C0C-4ED2-BE9A-60C029EC6603}"/>
                </a:ext>
              </a:extLst>
            </p:cNvPr>
            <p:cNvSpPr/>
            <p:nvPr/>
          </p:nvSpPr>
          <p:spPr>
            <a:xfrm>
              <a:off x="6425247" y="2373757"/>
              <a:ext cx="2244597" cy="175511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Land use</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Facilities</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Social-economic</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a:t>
              </a:r>
            </a:p>
          </p:txBody>
        </p:sp>
        <p:sp>
          <p:nvSpPr>
            <p:cNvPr id="6" name="文本框 5">
              <a:extLst>
                <a:ext uri="{FF2B5EF4-FFF2-40B4-BE49-F238E27FC236}">
                  <a16:creationId xmlns:a16="http://schemas.microsoft.com/office/drawing/2014/main" id="{425781B6-5034-4E37-A8A1-E2432BF05F01}"/>
                </a:ext>
              </a:extLst>
            </p:cNvPr>
            <p:cNvSpPr txBox="1"/>
            <p:nvPr/>
          </p:nvSpPr>
          <p:spPr>
            <a:xfrm>
              <a:off x="126537" y="5443070"/>
              <a:ext cx="3607501"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Impact on the transit ridership</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7" name="文本框 6">
              <a:extLst>
                <a:ext uri="{FF2B5EF4-FFF2-40B4-BE49-F238E27FC236}">
                  <a16:creationId xmlns:a16="http://schemas.microsoft.com/office/drawing/2014/main" id="{9332ADDA-8C3B-408C-A72F-E5653DCC0F27}"/>
                </a:ext>
              </a:extLst>
            </p:cNvPr>
            <p:cNvSpPr txBox="1"/>
            <p:nvPr/>
          </p:nvSpPr>
          <p:spPr>
            <a:xfrm>
              <a:off x="201269" y="1986449"/>
              <a:ext cx="2388128"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Catchment area</a:t>
              </a:r>
            </a:p>
          </p:txBody>
        </p:sp>
        <p:grpSp>
          <p:nvGrpSpPr>
            <p:cNvPr id="8" name="组合 7">
              <a:extLst>
                <a:ext uri="{FF2B5EF4-FFF2-40B4-BE49-F238E27FC236}">
                  <a16:creationId xmlns:a16="http://schemas.microsoft.com/office/drawing/2014/main" id="{06107858-3336-41F4-A0AE-CB93EFBC26C9}"/>
                </a:ext>
              </a:extLst>
            </p:cNvPr>
            <p:cNvGrpSpPr/>
            <p:nvPr/>
          </p:nvGrpSpPr>
          <p:grpSpPr>
            <a:xfrm>
              <a:off x="2110648" y="1390748"/>
              <a:ext cx="4122901" cy="3872511"/>
              <a:chOff x="2715086" y="1612857"/>
              <a:chExt cx="4122901" cy="3872511"/>
            </a:xfrm>
          </p:grpSpPr>
          <p:sp>
            <p:nvSpPr>
              <p:cNvPr id="9" name="任意形状 31">
                <a:extLst>
                  <a:ext uri="{FF2B5EF4-FFF2-40B4-BE49-F238E27FC236}">
                    <a16:creationId xmlns:a16="http://schemas.microsoft.com/office/drawing/2014/main" id="{15BDF706-9884-4D08-8B1F-32C9B511E9EF}"/>
                  </a:ext>
                </a:extLst>
              </p:cNvPr>
              <p:cNvSpPr/>
              <p:nvPr/>
            </p:nvSpPr>
            <p:spPr>
              <a:xfrm>
                <a:off x="2967319" y="1612857"/>
                <a:ext cx="3150679"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pattFill prst="pct75">
                <a:fgClr>
                  <a:schemeClr val="bg1">
                    <a:lumMod val="85000"/>
                  </a:schemeClr>
                </a:fgClr>
                <a:bgClr>
                  <a:schemeClr val="bg1"/>
                </a:bgClr>
              </a:pattFill>
              <a:ln w="19050" cap="flat">
                <a:solidFill>
                  <a:srgbClr val="C0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grpSp>
            <p:nvGrpSpPr>
              <p:cNvPr id="10" name="Group 6">
                <a:extLst>
                  <a:ext uri="{FF2B5EF4-FFF2-40B4-BE49-F238E27FC236}">
                    <a16:creationId xmlns:a16="http://schemas.microsoft.com/office/drawing/2014/main" id="{3B30CD1A-57F9-4CEC-BBAE-FF1FBB47831F}"/>
                  </a:ext>
                </a:extLst>
              </p:cNvPr>
              <p:cNvGrpSpPr>
                <a:grpSpLocks/>
              </p:cNvGrpSpPr>
              <p:nvPr/>
            </p:nvGrpSpPr>
            <p:grpSpPr bwMode="auto">
              <a:xfrm>
                <a:off x="2715086" y="2983031"/>
                <a:ext cx="4122901" cy="1067897"/>
                <a:chOff x="378" y="1787"/>
                <a:chExt cx="4861" cy="1374"/>
              </a:xfrm>
            </p:grpSpPr>
            <p:sp>
              <p:nvSpPr>
                <p:cNvPr id="11" name="Freeform 7">
                  <a:extLst>
                    <a:ext uri="{FF2B5EF4-FFF2-40B4-BE49-F238E27FC236}">
                      <a16:creationId xmlns:a16="http://schemas.microsoft.com/office/drawing/2014/main" id="{D1885DCF-F3A4-4622-9F8C-9579D505C08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12" name="Freeform 8">
                  <a:extLst>
                    <a:ext uri="{FF2B5EF4-FFF2-40B4-BE49-F238E27FC236}">
                      <a16:creationId xmlns:a16="http://schemas.microsoft.com/office/drawing/2014/main" id="{98C78B8A-D8E4-4AB8-9433-627FF465BE4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13" name="Freeform 9">
                  <a:extLst>
                    <a:ext uri="{FF2B5EF4-FFF2-40B4-BE49-F238E27FC236}">
                      <a16:creationId xmlns:a16="http://schemas.microsoft.com/office/drawing/2014/main" id="{9DE8DD99-E678-4292-8965-2AFD3E72D788}"/>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14" name="Rectangle 10">
                  <a:extLst>
                    <a:ext uri="{FF2B5EF4-FFF2-40B4-BE49-F238E27FC236}">
                      <a16:creationId xmlns:a16="http://schemas.microsoft.com/office/drawing/2014/main" id="{43816D78-D38E-41AF-BBD4-960B8BA03670}"/>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5" name="椭圆 14">
              <a:extLst>
                <a:ext uri="{FF2B5EF4-FFF2-40B4-BE49-F238E27FC236}">
                  <a16:creationId xmlns:a16="http://schemas.microsoft.com/office/drawing/2014/main" id="{B2FE4F2C-9893-4E27-A4FD-5DD0C001CCCD}"/>
                </a:ext>
              </a:extLst>
            </p:cNvPr>
            <p:cNvSpPr/>
            <p:nvPr/>
          </p:nvSpPr>
          <p:spPr>
            <a:xfrm>
              <a:off x="3734038" y="3426883"/>
              <a:ext cx="638446" cy="638446"/>
            </a:xfrm>
            <a:prstGeom prst="ellipse">
              <a:avLst/>
            </a:prstGeom>
            <a:solidFill>
              <a:srgbClr val="FFFFFF">
                <a:alpha val="50196"/>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02EDD112-BAC5-41B5-816D-05759EFFCB45}"/>
                </a:ext>
              </a:extLst>
            </p:cNvPr>
            <p:cNvCxnSpPr>
              <a:cxnSpLocks/>
            </p:cNvCxnSpPr>
            <p:nvPr/>
          </p:nvCxnSpPr>
          <p:spPr>
            <a:xfrm>
              <a:off x="3925736" y="2125635"/>
              <a:ext cx="378729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25B0590-2B74-40D1-8FD8-B9BFFDBCF55B}"/>
                </a:ext>
              </a:extLst>
            </p:cNvPr>
            <p:cNvSpPr/>
            <p:nvPr/>
          </p:nvSpPr>
          <p:spPr>
            <a:xfrm>
              <a:off x="5309813" y="1714512"/>
              <a:ext cx="2403222" cy="369332"/>
            </a:xfrm>
            <a:prstGeom prst="rect">
              <a:avLst/>
            </a:prstGeom>
          </p:spPr>
          <p:txBody>
            <a:bodyPr wrap="none">
              <a:spAutoFit/>
            </a:bodyPr>
            <a:lstStyle/>
            <a:p>
              <a:pPr marL="342900" indent="-34290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Influencing factors</a:t>
              </a:r>
            </a:p>
          </p:txBody>
        </p:sp>
        <p:cxnSp>
          <p:nvCxnSpPr>
            <p:cNvPr id="18" name="直接连接符 17">
              <a:extLst>
                <a:ext uri="{FF2B5EF4-FFF2-40B4-BE49-F238E27FC236}">
                  <a16:creationId xmlns:a16="http://schemas.microsoft.com/office/drawing/2014/main" id="{EB4D7870-B687-46B5-98AB-987F6FFDDB0E}"/>
                </a:ext>
              </a:extLst>
            </p:cNvPr>
            <p:cNvCxnSpPr>
              <a:cxnSpLocks/>
            </p:cNvCxnSpPr>
            <p:nvPr/>
          </p:nvCxnSpPr>
          <p:spPr>
            <a:xfrm flipH="1">
              <a:off x="3627879" y="3894324"/>
              <a:ext cx="479352" cy="19591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57FD9FB-750D-42DF-BE63-87E6960AE1CE}"/>
                </a:ext>
              </a:extLst>
            </p:cNvPr>
            <p:cNvCxnSpPr>
              <a:cxnSpLocks/>
            </p:cNvCxnSpPr>
            <p:nvPr/>
          </p:nvCxnSpPr>
          <p:spPr>
            <a:xfrm>
              <a:off x="201269" y="5857420"/>
              <a:ext cx="3426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A392073-5F75-48D4-B08D-B22F24A7BF35}"/>
                </a:ext>
              </a:extLst>
            </p:cNvPr>
            <p:cNvCxnSpPr>
              <a:cxnSpLocks/>
              <a:endCxn id="9" idx="68"/>
            </p:cNvCxnSpPr>
            <p:nvPr/>
          </p:nvCxnSpPr>
          <p:spPr>
            <a:xfrm>
              <a:off x="1890283" y="2395536"/>
              <a:ext cx="771701" cy="5090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236C304-E6A1-4EB0-A31F-0D4765C75EDB}"/>
                </a:ext>
              </a:extLst>
            </p:cNvPr>
            <p:cNvCxnSpPr>
              <a:cxnSpLocks/>
            </p:cNvCxnSpPr>
            <p:nvPr/>
          </p:nvCxnSpPr>
          <p:spPr>
            <a:xfrm>
              <a:off x="292062" y="2395536"/>
              <a:ext cx="159822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B9241F2-CF68-4D95-B210-3245B4FD3692}"/>
                </a:ext>
              </a:extLst>
            </p:cNvPr>
            <p:cNvSpPr/>
            <p:nvPr/>
          </p:nvSpPr>
          <p:spPr>
            <a:xfrm>
              <a:off x="5040893" y="5264694"/>
              <a:ext cx="1210588" cy="369332"/>
            </a:xfrm>
            <a:prstGeom prst="rect">
              <a:avLst/>
            </a:prstGeom>
          </p:spPr>
          <p:txBody>
            <a:bodyPr wrap="none">
              <a:spAutoFit/>
            </a:bodyPr>
            <a:lstStyle/>
            <a:p>
              <a:r>
                <a:rPr lang="en-US" altLang="zh-CN" dirty="0">
                  <a:latin typeface="Helvetica" panose="020B0604020202020204" pitchFamily="34" charset="0"/>
                  <a:ea typeface="微软雅黑" panose="020B0503020204020204" pitchFamily="34" charset="-122"/>
                  <a:cs typeface="Helvetica" panose="020B0604020202020204" pitchFamily="34" charset="0"/>
                </a:rPr>
                <a:t>Extraction</a:t>
              </a:r>
            </a:p>
          </p:txBody>
        </p:sp>
        <p:sp>
          <p:nvSpPr>
            <p:cNvPr id="24" name="箭头: 圆角右 23">
              <a:extLst>
                <a:ext uri="{FF2B5EF4-FFF2-40B4-BE49-F238E27FC236}">
                  <a16:creationId xmlns:a16="http://schemas.microsoft.com/office/drawing/2014/main" id="{A99E47AF-5F2B-4E94-BDF6-E00D91116D64}"/>
                </a:ext>
              </a:extLst>
            </p:cNvPr>
            <p:cNvSpPr/>
            <p:nvPr/>
          </p:nvSpPr>
          <p:spPr>
            <a:xfrm rot="10800000">
              <a:off x="4216923" y="4460581"/>
              <a:ext cx="2457971" cy="1466981"/>
            </a:xfrm>
            <a:prstGeom prst="bentArrow">
              <a:avLst>
                <a:gd name="adj1" fmla="val 4682"/>
                <a:gd name="adj2" fmla="val 7694"/>
                <a:gd name="adj3" fmla="val 20188"/>
                <a:gd name="adj4" fmla="val 57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5" name="文本框 24">
            <a:extLst>
              <a:ext uri="{FF2B5EF4-FFF2-40B4-BE49-F238E27FC236}">
                <a16:creationId xmlns:a16="http://schemas.microsoft.com/office/drawing/2014/main" id="{2AB6C110-3067-4B37-9125-2DD4DB55C605}"/>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6" name="矩形 25">
            <a:extLst>
              <a:ext uri="{FF2B5EF4-FFF2-40B4-BE49-F238E27FC236}">
                <a16:creationId xmlns:a16="http://schemas.microsoft.com/office/drawing/2014/main" id="{AF79FC60-F519-4B6B-8DE7-0A73FAFBA74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6C9923DA-9FD2-44E9-A72E-105DC19D927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8FA2F0-B49A-47EE-B147-5CE03308F0C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25DD0194-1A94-46A1-B75D-83A2461BEDE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灯片编号占位符 1">
            <a:extLst>
              <a:ext uri="{FF2B5EF4-FFF2-40B4-BE49-F238E27FC236}">
                <a16:creationId xmlns:a16="http://schemas.microsoft.com/office/drawing/2014/main" id="{65BEC6C0-7599-4B80-9CCA-3184653D30C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84</a:t>
            </a:fld>
            <a:endParaRPr lang="zh-CN" altLang="en-US" dirty="0">
              <a:solidFill>
                <a:schemeClr val="tx1"/>
              </a:solidFill>
            </a:endParaRPr>
          </a:p>
        </p:txBody>
      </p:sp>
    </p:spTree>
    <p:extLst>
      <p:ext uri="{BB962C8B-B14F-4D97-AF65-F5344CB8AC3E}">
        <p14:creationId xmlns:p14="http://schemas.microsoft.com/office/powerpoint/2010/main" val="2247595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85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91579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86</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effective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64689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6"/>
            <a:ext cx="3471984" cy="3598982"/>
          </a:xfrm>
          <a:prstGeom prst="roundRect">
            <a:avLst>
              <a:gd name="adj" fmla="val 5111"/>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Government Area</a:t>
            </a: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Transport Area</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Land Use Aggregation</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Transfer Dummy</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Bicycle Parking</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Bus Accessibility</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1"/>
            <a:ext cx="3488153" cy="2158405"/>
          </a:xfrm>
          <a:prstGeom prst="roundRect">
            <a:avLst>
              <a:gd name="adj" fmla="val 9494"/>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Bus Capacity</a:t>
            </a:r>
          </a:p>
          <a:p>
            <a:pPr marL="285750" indent="-285750">
              <a:lnSpc>
                <a:spcPct val="200000"/>
              </a:lnSpc>
              <a:buFont typeface="Arial" panose="020B0604020202020204" pitchFamily="34" charset="0"/>
              <a:buChar char="•"/>
            </a:pPr>
            <a:r>
              <a:rPr lang="en-US" altLang="zh-CN" dirty="0">
                <a:solidFill>
                  <a:schemeClr val="bg1"/>
                </a:solidFill>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Tenant Proportion</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87</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5" name="矩形 14">
            <a:extLst>
              <a:ext uri="{FF2B5EF4-FFF2-40B4-BE49-F238E27FC236}">
                <a16:creationId xmlns:a16="http://schemas.microsoft.com/office/drawing/2014/main" id="{3B9CF038-1413-4B93-A9B5-C8B8D877D5C3}"/>
              </a:ext>
            </a:extLst>
          </p:cNvPr>
          <p:cNvSpPr/>
          <p:nvPr/>
        </p:nvSpPr>
        <p:spPr>
          <a:xfrm>
            <a:off x="509834" y="1455713"/>
            <a:ext cx="372110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Factors 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4792575" y="1455713"/>
            <a:ext cx="394591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Factors decreasing ridership</a:t>
            </a:r>
          </a:p>
        </p:txBody>
      </p:sp>
    </p:spTree>
    <p:extLst>
      <p:ext uri="{BB962C8B-B14F-4D97-AF65-F5344CB8AC3E}">
        <p14:creationId xmlns:p14="http://schemas.microsoft.com/office/powerpoint/2010/main" val="4114072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88</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713851"/>
            <a:ext cx="8016727" cy="378052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Add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As to the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improve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320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13400319-2272-4DA3-83BB-91F0054F0B68}"/>
              </a:ext>
            </a:extLst>
          </p:cNvPr>
          <p:cNvSpPr/>
          <p:nvPr/>
        </p:nvSpPr>
        <p:spPr>
          <a:xfrm>
            <a:off x="1" y="543737"/>
            <a:ext cx="4571001"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89</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37" name="组合 36">
            <a:extLst>
              <a:ext uri="{FF2B5EF4-FFF2-40B4-BE49-F238E27FC236}">
                <a16:creationId xmlns:a16="http://schemas.microsoft.com/office/drawing/2014/main" id="{31C8146B-276F-4449-951A-F1551E3B98FC}"/>
              </a:ext>
            </a:extLst>
          </p:cNvPr>
          <p:cNvGrpSpPr/>
          <p:nvPr/>
        </p:nvGrpSpPr>
        <p:grpSpPr>
          <a:xfrm>
            <a:off x="1380642" y="3346183"/>
            <a:ext cx="2139393" cy="1912251"/>
            <a:chOff x="2255904" y="3728648"/>
            <a:chExt cx="2376558" cy="2124236"/>
          </a:xfrm>
        </p:grpSpPr>
        <p:grpSp>
          <p:nvGrpSpPr>
            <p:cNvPr id="38" name="组合 37">
              <a:extLst>
                <a:ext uri="{FF2B5EF4-FFF2-40B4-BE49-F238E27FC236}">
                  <a16:creationId xmlns:a16="http://schemas.microsoft.com/office/drawing/2014/main" id="{6BF11A17-7BB6-4BCD-A341-40201469D2A4}"/>
                </a:ext>
              </a:extLst>
            </p:cNvPr>
            <p:cNvGrpSpPr/>
            <p:nvPr/>
          </p:nvGrpSpPr>
          <p:grpSpPr>
            <a:xfrm rot="2158665" flipH="1">
              <a:off x="2315422" y="3728648"/>
              <a:ext cx="2200996" cy="2124236"/>
              <a:chOff x="708360" y="2507620"/>
              <a:chExt cx="3397389" cy="3737458"/>
            </a:xfrm>
          </p:grpSpPr>
          <p:sp>
            <p:nvSpPr>
              <p:cNvPr id="50" name="任意形状 5">
                <a:extLst>
                  <a:ext uri="{FF2B5EF4-FFF2-40B4-BE49-F238E27FC236}">
                    <a16:creationId xmlns:a16="http://schemas.microsoft.com/office/drawing/2014/main" id="{D4749EA8-ED2A-422A-9E54-EA12D484A144}"/>
                  </a:ext>
                </a:extLst>
              </p:cNvPr>
              <p:cNvSpPr/>
              <p:nvPr/>
            </p:nvSpPr>
            <p:spPr>
              <a:xfrm rot="15085133">
                <a:off x="611406" y="2604574"/>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2" name="任意形状 6">
                <a:extLst>
                  <a:ext uri="{FF2B5EF4-FFF2-40B4-BE49-F238E27FC236}">
                    <a16:creationId xmlns:a16="http://schemas.microsoft.com/office/drawing/2014/main" id="{81886AAD-4798-49E0-8EA9-4E958F28450D}"/>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7">
                <a:extLst>
                  <a:ext uri="{FF2B5EF4-FFF2-40B4-BE49-F238E27FC236}">
                    <a16:creationId xmlns:a16="http://schemas.microsoft.com/office/drawing/2014/main" id="{6E428939-E69D-4E12-8D3F-31855D455018}"/>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8">
                <a:extLst>
                  <a:ext uri="{FF2B5EF4-FFF2-40B4-BE49-F238E27FC236}">
                    <a16:creationId xmlns:a16="http://schemas.microsoft.com/office/drawing/2014/main" id="{32190523-38C1-46EE-BA29-D9D633F8E9A8}"/>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9">
                <a:extLst>
                  <a:ext uri="{FF2B5EF4-FFF2-40B4-BE49-F238E27FC236}">
                    <a16:creationId xmlns:a16="http://schemas.microsoft.com/office/drawing/2014/main" id="{333DFE7A-0EDB-4513-B671-7ECDAFF599CC}"/>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9" name="任意形状 11">
                <a:extLst>
                  <a:ext uri="{FF2B5EF4-FFF2-40B4-BE49-F238E27FC236}">
                    <a16:creationId xmlns:a16="http://schemas.microsoft.com/office/drawing/2014/main" id="{8975F3E1-2DB0-4327-B7A9-54A95FEC2876}"/>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2" name="任意形状 12">
                <a:extLst>
                  <a:ext uri="{FF2B5EF4-FFF2-40B4-BE49-F238E27FC236}">
                    <a16:creationId xmlns:a16="http://schemas.microsoft.com/office/drawing/2014/main" id="{CDABDDC7-4AD5-4A50-929E-4BAA07F6CE31}"/>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3" name="任意形状 13">
                <a:extLst>
                  <a:ext uri="{FF2B5EF4-FFF2-40B4-BE49-F238E27FC236}">
                    <a16:creationId xmlns:a16="http://schemas.microsoft.com/office/drawing/2014/main" id="{9E700DBE-1C12-4213-A35F-EDFE22ECE0CA}"/>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64" name="任意形状 14">
                <a:extLst>
                  <a:ext uri="{FF2B5EF4-FFF2-40B4-BE49-F238E27FC236}">
                    <a16:creationId xmlns:a16="http://schemas.microsoft.com/office/drawing/2014/main" id="{698309FF-F36D-4D57-A5F0-02B75D8EA594}"/>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65" name="任意形状 15">
                <a:extLst>
                  <a:ext uri="{FF2B5EF4-FFF2-40B4-BE49-F238E27FC236}">
                    <a16:creationId xmlns:a16="http://schemas.microsoft.com/office/drawing/2014/main" id="{43D72C22-A9ED-4103-A381-7D236527BBBD}"/>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6" name="任意形状 16">
                <a:extLst>
                  <a:ext uri="{FF2B5EF4-FFF2-40B4-BE49-F238E27FC236}">
                    <a16:creationId xmlns:a16="http://schemas.microsoft.com/office/drawing/2014/main" id="{7CC86272-E675-4FDD-A4F3-27987E232D24}"/>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7" name="任意形状 17">
                <a:extLst>
                  <a:ext uri="{FF2B5EF4-FFF2-40B4-BE49-F238E27FC236}">
                    <a16:creationId xmlns:a16="http://schemas.microsoft.com/office/drawing/2014/main" id="{059F2341-052C-4704-A76A-96872ABEE714}"/>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39" name="Group 6">
              <a:extLst>
                <a:ext uri="{FF2B5EF4-FFF2-40B4-BE49-F238E27FC236}">
                  <a16:creationId xmlns:a16="http://schemas.microsoft.com/office/drawing/2014/main" id="{17B08359-9164-4151-9D1B-153C19F57F09}"/>
                </a:ext>
              </a:extLst>
            </p:cNvPr>
            <p:cNvGrpSpPr>
              <a:grpSpLocks/>
            </p:cNvGrpSpPr>
            <p:nvPr/>
          </p:nvGrpSpPr>
          <p:grpSpPr bwMode="auto">
            <a:xfrm rot="10800000">
              <a:off x="2255904" y="4618616"/>
              <a:ext cx="2376558" cy="615566"/>
              <a:chOff x="378" y="1787"/>
              <a:chExt cx="4861" cy="1374"/>
            </a:xfrm>
          </p:grpSpPr>
          <p:sp>
            <p:nvSpPr>
              <p:cNvPr id="40" name="Freeform 7">
                <a:extLst>
                  <a:ext uri="{FF2B5EF4-FFF2-40B4-BE49-F238E27FC236}">
                    <a16:creationId xmlns:a16="http://schemas.microsoft.com/office/drawing/2014/main" id="{D7327186-82FF-4FCB-B17B-897B81696FE9}"/>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1" name="Freeform 8">
                <a:extLst>
                  <a:ext uri="{FF2B5EF4-FFF2-40B4-BE49-F238E27FC236}">
                    <a16:creationId xmlns:a16="http://schemas.microsoft.com/office/drawing/2014/main" id="{61924709-8E3B-416C-B4C3-A1FB8852A613}"/>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5" name="Freeform 9">
                <a:extLst>
                  <a:ext uri="{FF2B5EF4-FFF2-40B4-BE49-F238E27FC236}">
                    <a16:creationId xmlns:a16="http://schemas.microsoft.com/office/drawing/2014/main" id="{75DB6718-403F-42FA-AD71-DB353C54D3F5}"/>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9" name="Rectangle 10">
                <a:extLst>
                  <a:ext uri="{FF2B5EF4-FFF2-40B4-BE49-F238E27FC236}">
                    <a16:creationId xmlns:a16="http://schemas.microsoft.com/office/drawing/2014/main" id="{A87819AC-9648-4BBA-A56F-038B720B7641}"/>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68" name="矩形 67">
            <a:extLst>
              <a:ext uri="{FF2B5EF4-FFF2-40B4-BE49-F238E27FC236}">
                <a16:creationId xmlns:a16="http://schemas.microsoft.com/office/drawing/2014/main" id="{19962825-5D9C-4454-A0E3-14D65D05CBC0}"/>
              </a:ext>
            </a:extLst>
          </p:cNvPr>
          <p:cNvSpPr/>
          <p:nvPr/>
        </p:nvSpPr>
        <p:spPr>
          <a:xfrm>
            <a:off x="1532222" y="1829927"/>
            <a:ext cx="173641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69" name="组合 68">
            <a:extLst>
              <a:ext uri="{FF2B5EF4-FFF2-40B4-BE49-F238E27FC236}">
                <a16:creationId xmlns:a16="http://schemas.microsoft.com/office/drawing/2014/main" id="{A7CA9D35-E4D2-4258-B5C8-E62637A10B0D}"/>
              </a:ext>
            </a:extLst>
          </p:cNvPr>
          <p:cNvGrpSpPr/>
          <p:nvPr/>
        </p:nvGrpSpPr>
        <p:grpSpPr>
          <a:xfrm>
            <a:off x="4918640" y="3346334"/>
            <a:ext cx="4004948" cy="2088588"/>
            <a:chOff x="483782" y="1944876"/>
            <a:chExt cx="8245802" cy="4300202"/>
          </a:xfrm>
        </p:grpSpPr>
        <p:grpSp>
          <p:nvGrpSpPr>
            <p:cNvPr id="70" name="组合 69">
              <a:extLst>
                <a:ext uri="{FF2B5EF4-FFF2-40B4-BE49-F238E27FC236}">
                  <a16:creationId xmlns:a16="http://schemas.microsoft.com/office/drawing/2014/main" id="{94660758-3F0F-453B-AD47-EBED23AAB4C5}"/>
                </a:ext>
              </a:extLst>
            </p:cNvPr>
            <p:cNvGrpSpPr/>
            <p:nvPr/>
          </p:nvGrpSpPr>
          <p:grpSpPr>
            <a:xfrm rot="2158665" flipH="1">
              <a:off x="587033" y="1944876"/>
              <a:ext cx="3818334" cy="3685171"/>
              <a:chOff x="708361" y="2507619"/>
              <a:chExt cx="3397389" cy="3737459"/>
            </a:xfrm>
          </p:grpSpPr>
          <p:sp>
            <p:nvSpPr>
              <p:cNvPr id="94" name="任意形状 5">
                <a:extLst>
                  <a:ext uri="{FF2B5EF4-FFF2-40B4-BE49-F238E27FC236}">
                    <a16:creationId xmlns:a16="http://schemas.microsoft.com/office/drawing/2014/main" id="{0B31EFA4-14B1-41B4-A3BD-43AED88F0A3E}"/>
                  </a:ext>
                </a:extLst>
              </p:cNvPr>
              <p:cNvSpPr/>
              <p:nvPr/>
            </p:nvSpPr>
            <p:spPr>
              <a:xfrm rot="15085133">
                <a:off x="611407" y="2604573"/>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5" name="任意形状 6">
                <a:extLst>
                  <a:ext uri="{FF2B5EF4-FFF2-40B4-BE49-F238E27FC236}">
                    <a16:creationId xmlns:a16="http://schemas.microsoft.com/office/drawing/2014/main" id="{9F98FA89-D542-4866-8C6A-C20B09D0228B}"/>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6" name="任意形状 7">
                <a:extLst>
                  <a:ext uri="{FF2B5EF4-FFF2-40B4-BE49-F238E27FC236}">
                    <a16:creationId xmlns:a16="http://schemas.microsoft.com/office/drawing/2014/main" id="{54EF163D-B407-40DA-86E9-5BDCE006DF7D}"/>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7" name="任意形状 8">
                <a:extLst>
                  <a:ext uri="{FF2B5EF4-FFF2-40B4-BE49-F238E27FC236}">
                    <a16:creationId xmlns:a16="http://schemas.microsoft.com/office/drawing/2014/main" id="{BB2027F7-B9B6-4FED-8EB2-82542EEF36DD}"/>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98" name="任意形状 9">
                <a:extLst>
                  <a:ext uri="{FF2B5EF4-FFF2-40B4-BE49-F238E27FC236}">
                    <a16:creationId xmlns:a16="http://schemas.microsoft.com/office/drawing/2014/main" id="{0A697DEE-5678-4AD9-B795-BCF04BD1D5C8}"/>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9" name="任意形状 11">
                <a:extLst>
                  <a:ext uri="{FF2B5EF4-FFF2-40B4-BE49-F238E27FC236}">
                    <a16:creationId xmlns:a16="http://schemas.microsoft.com/office/drawing/2014/main" id="{93663E7D-8F78-43B4-A365-8B42C48DDF11}"/>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0" name="任意形状 12">
                <a:extLst>
                  <a:ext uri="{FF2B5EF4-FFF2-40B4-BE49-F238E27FC236}">
                    <a16:creationId xmlns:a16="http://schemas.microsoft.com/office/drawing/2014/main" id="{AA8C2C2F-FE22-4DD6-940B-505F15610E2E}"/>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1" name="任意形状 13">
                <a:extLst>
                  <a:ext uri="{FF2B5EF4-FFF2-40B4-BE49-F238E27FC236}">
                    <a16:creationId xmlns:a16="http://schemas.microsoft.com/office/drawing/2014/main" id="{1590E16C-F0E4-4252-AD4B-AB95A34153BF}"/>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102" name="任意形状 14">
                <a:extLst>
                  <a:ext uri="{FF2B5EF4-FFF2-40B4-BE49-F238E27FC236}">
                    <a16:creationId xmlns:a16="http://schemas.microsoft.com/office/drawing/2014/main" id="{A718A76A-56E9-44D0-A733-44A13BDB8247}"/>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103" name="任意形状 15">
                <a:extLst>
                  <a:ext uri="{FF2B5EF4-FFF2-40B4-BE49-F238E27FC236}">
                    <a16:creationId xmlns:a16="http://schemas.microsoft.com/office/drawing/2014/main" id="{262F9368-A7B2-40B5-9EC9-91335D9597F1}"/>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4" name="任意形状 16">
                <a:extLst>
                  <a:ext uri="{FF2B5EF4-FFF2-40B4-BE49-F238E27FC236}">
                    <a16:creationId xmlns:a16="http://schemas.microsoft.com/office/drawing/2014/main" id="{DDF25276-EE93-4255-807C-01E72BF75C48}"/>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5" name="任意形状 17">
                <a:extLst>
                  <a:ext uri="{FF2B5EF4-FFF2-40B4-BE49-F238E27FC236}">
                    <a16:creationId xmlns:a16="http://schemas.microsoft.com/office/drawing/2014/main" id="{FA7DF2F0-9EA4-4DFF-8D88-411F10DF8FEE}"/>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1" name="组合 70">
              <a:extLst>
                <a:ext uri="{FF2B5EF4-FFF2-40B4-BE49-F238E27FC236}">
                  <a16:creationId xmlns:a16="http://schemas.microsoft.com/office/drawing/2014/main" id="{9A1549CA-B0DF-4C14-963E-61AC32D06C95}"/>
                </a:ext>
              </a:extLst>
            </p:cNvPr>
            <p:cNvGrpSpPr/>
            <p:nvPr/>
          </p:nvGrpSpPr>
          <p:grpSpPr>
            <a:xfrm>
              <a:off x="4606683" y="2367011"/>
              <a:ext cx="4122901" cy="3878067"/>
              <a:chOff x="6618402" y="2991110"/>
              <a:chExt cx="4122901" cy="3878067"/>
            </a:xfrm>
          </p:grpSpPr>
          <p:sp>
            <p:nvSpPr>
              <p:cNvPr id="77" name="任意形状 5">
                <a:extLst>
                  <a:ext uri="{FF2B5EF4-FFF2-40B4-BE49-F238E27FC236}">
                    <a16:creationId xmlns:a16="http://schemas.microsoft.com/office/drawing/2014/main" id="{F0F6648A-B81F-4C6B-A7CD-E6D0BE0DC27D}"/>
                  </a:ext>
                </a:extLst>
              </p:cNvPr>
              <p:cNvSpPr/>
              <p:nvPr/>
            </p:nvSpPr>
            <p:spPr>
              <a:xfrm>
                <a:off x="6870634" y="2991110"/>
                <a:ext cx="3150678"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78" name="任意形状 6">
                <a:extLst>
                  <a:ext uri="{FF2B5EF4-FFF2-40B4-BE49-F238E27FC236}">
                    <a16:creationId xmlns:a16="http://schemas.microsoft.com/office/drawing/2014/main" id="{B333BE04-74F8-4C04-8D17-A8C6838A2145}"/>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79" name="任意形状 7">
                <a:extLst>
                  <a:ext uri="{FF2B5EF4-FFF2-40B4-BE49-F238E27FC236}">
                    <a16:creationId xmlns:a16="http://schemas.microsoft.com/office/drawing/2014/main" id="{90EF6C97-4199-4BF6-97C8-F506A475AB11}"/>
                  </a:ext>
                </a:extLst>
              </p:cNvPr>
              <p:cNvSpPr/>
              <p:nvPr/>
            </p:nvSpPr>
            <p:spPr>
              <a:xfrm>
                <a:off x="8252178" y="5180539"/>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0" name="任意形状 8">
                <a:extLst>
                  <a:ext uri="{FF2B5EF4-FFF2-40B4-BE49-F238E27FC236}">
                    <a16:creationId xmlns:a16="http://schemas.microsoft.com/office/drawing/2014/main" id="{497F526B-611E-40B0-B591-A6BE446B6DF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1" name="任意形状 9">
                <a:extLst>
                  <a:ext uri="{FF2B5EF4-FFF2-40B4-BE49-F238E27FC236}">
                    <a16:creationId xmlns:a16="http://schemas.microsoft.com/office/drawing/2014/main" id="{F794CA21-F31E-4283-BDA8-B6C7CAB27E9B}"/>
                  </a:ext>
                </a:extLst>
              </p:cNvPr>
              <p:cNvSpPr/>
              <p:nvPr/>
            </p:nvSpPr>
            <p:spPr>
              <a:xfrm>
                <a:off x="7660873" y="5319664"/>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2" name="任意形状 14">
                <a:extLst>
                  <a:ext uri="{FF2B5EF4-FFF2-40B4-BE49-F238E27FC236}">
                    <a16:creationId xmlns:a16="http://schemas.microsoft.com/office/drawing/2014/main" id="{EE9FFF01-C962-4570-8C6E-2D0D21146142}"/>
                  </a:ext>
                </a:extLst>
              </p:cNvPr>
              <p:cNvSpPr/>
              <p:nvPr/>
            </p:nvSpPr>
            <p:spPr>
              <a:xfrm>
                <a:off x="7610216" y="4888943"/>
                <a:ext cx="858033"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3" name="任意形状 12">
                <a:extLst>
                  <a:ext uri="{FF2B5EF4-FFF2-40B4-BE49-F238E27FC236}">
                    <a16:creationId xmlns:a16="http://schemas.microsoft.com/office/drawing/2014/main" id="{304F6E1D-0BFB-4B09-A4C0-64F97D316BF6}"/>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84" name="Group 6">
                <a:extLst>
                  <a:ext uri="{FF2B5EF4-FFF2-40B4-BE49-F238E27FC236}">
                    <a16:creationId xmlns:a16="http://schemas.microsoft.com/office/drawing/2014/main" id="{CC8C4B45-06CA-46DF-BD2F-9E8ED05EE7AA}"/>
                  </a:ext>
                </a:extLst>
              </p:cNvPr>
              <p:cNvGrpSpPr>
                <a:grpSpLocks/>
              </p:cNvGrpSpPr>
              <p:nvPr/>
            </p:nvGrpSpPr>
            <p:grpSpPr bwMode="auto">
              <a:xfrm>
                <a:off x="6618402" y="4361283"/>
                <a:ext cx="4122901" cy="1067897"/>
                <a:chOff x="378" y="1787"/>
                <a:chExt cx="4861" cy="1374"/>
              </a:xfrm>
            </p:grpSpPr>
            <p:sp>
              <p:nvSpPr>
                <p:cNvPr id="90" name="Freeform 7">
                  <a:extLst>
                    <a:ext uri="{FF2B5EF4-FFF2-40B4-BE49-F238E27FC236}">
                      <a16:creationId xmlns:a16="http://schemas.microsoft.com/office/drawing/2014/main" id="{EAA01E8F-5D20-4EBF-9159-525E9FC260A1}"/>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91" name="Freeform 9">
                  <a:extLst>
                    <a:ext uri="{FF2B5EF4-FFF2-40B4-BE49-F238E27FC236}">
                      <a16:creationId xmlns:a16="http://schemas.microsoft.com/office/drawing/2014/main" id="{54D25B41-541B-4DB7-871D-0777593B89A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92" name="Rectangle 10">
                  <a:extLst>
                    <a:ext uri="{FF2B5EF4-FFF2-40B4-BE49-F238E27FC236}">
                      <a16:creationId xmlns:a16="http://schemas.microsoft.com/office/drawing/2014/main" id="{591904ED-7FDC-4FC4-A79A-B1791E0F1BF2}"/>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93" name="Freeform 8">
                  <a:extLst>
                    <a:ext uri="{FF2B5EF4-FFF2-40B4-BE49-F238E27FC236}">
                      <a16:creationId xmlns:a16="http://schemas.microsoft.com/office/drawing/2014/main" id="{5BF930A2-6A52-4A59-933E-6B94715E197A}"/>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grpSp>
          <p:sp>
            <p:nvSpPr>
              <p:cNvPr id="85" name="任意形状 11">
                <a:extLst>
                  <a:ext uri="{FF2B5EF4-FFF2-40B4-BE49-F238E27FC236}">
                    <a16:creationId xmlns:a16="http://schemas.microsoft.com/office/drawing/2014/main" id="{7EC010F2-D827-4508-941D-302B8457FC54}"/>
                  </a:ext>
                </a:extLst>
              </p:cNvPr>
              <p:cNvSpPr/>
              <p:nvPr/>
            </p:nvSpPr>
            <p:spPr>
              <a:xfrm>
                <a:off x="8499879"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6" name="任意形状 13">
                <a:extLst>
                  <a:ext uri="{FF2B5EF4-FFF2-40B4-BE49-F238E27FC236}">
                    <a16:creationId xmlns:a16="http://schemas.microsoft.com/office/drawing/2014/main" id="{AA333798-9F5B-41A1-BEFB-735F9ABFB7CC}"/>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7" name="任意形状 15">
                <a:extLst>
                  <a:ext uri="{FF2B5EF4-FFF2-40B4-BE49-F238E27FC236}">
                    <a16:creationId xmlns:a16="http://schemas.microsoft.com/office/drawing/2014/main" id="{7D2C1723-9F33-4D61-9F58-170334DB8F15}"/>
                  </a:ext>
                </a:extLst>
              </p:cNvPr>
              <p:cNvSpPr/>
              <p:nvPr/>
            </p:nvSpPr>
            <p:spPr>
              <a:xfrm>
                <a:off x="8387282" y="3866122"/>
                <a:ext cx="488515"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8" name="任意形状 16">
                <a:extLst>
                  <a:ext uri="{FF2B5EF4-FFF2-40B4-BE49-F238E27FC236}">
                    <a16:creationId xmlns:a16="http://schemas.microsoft.com/office/drawing/2014/main" id="{0FF7C1F4-4059-4857-B96F-C4A9F6411AA4}"/>
                  </a:ext>
                </a:extLst>
              </p:cNvPr>
              <p:cNvSpPr/>
              <p:nvPr/>
            </p:nvSpPr>
            <p:spPr>
              <a:xfrm>
                <a:off x="8764774" y="4438844"/>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9" name="任意形状 17">
                <a:extLst>
                  <a:ext uri="{FF2B5EF4-FFF2-40B4-BE49-F238E27FC236}">
                    <a16:creationId xmlns:a16="http://schemas.microsoft.com/office/drawing/2014/main" id="{920599DA-0D10-4DC2-AA8A-A792BE284C2E}"/>
                  </a:ext>
                </a:extLst>
              </p:cNvPr>
              <p:cNvSpPr/>
              <p:nvPr/>
            </p:nvSpPr>
            <p:spPr>
              <a:xfrm rot="722686">
                <a:off x="7955031" y="4041807"/>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2" name="Group 6">
              <a:extLst>
                <a:ext uri="{FF2B5EF4-FFF2-40B4-BE49-F238E27FC236}">
                  <a16:creationId xmlns:a16="http://schemas.microsoft.com/office/drawing/2014/main" id="{85A49096-5BE5-40FF-904B-905DB296AEE8}"/>
                </a:ext>
              </a:extLst>
            </p:cNvPr>
            <p:cNvGrpSpPr>
              <a:grpSpLocks/>
            </p:cNvGrpSpPr>
            <p:nvPr/>
          </p:nvGrpSpPr>
          <p:grpSpPr bwMode="auto">
            <a:xfrm rot="10800000">
              <a:off x="483782" y="3488812"/>
              <a:ext cx="4122901" cy="1067897"/>
              <a:chOff x="378" y="1787"/>
              <a:chExt cx="4861" cy="1374"/>
            </a:xfrm>
          </p:grpSpPr>
          <p:sp>
            <p:nvSpPr>
              <p:cNvPr id="73" name="Freeform 7">
                <a:extLst>
                  <a:ext uri="{FF2B5EF4-FFF2-40B4-BE49-F238E27FC236}">
                    <a16:creationId xmlns:a16="http://schemas.microsoft.com/office/drawing/2014/main" id="{4DE4DDF8-09CD-4D3A-97AC-60491E120A5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74" name="Freeform 8">
                <a:extLst>
                  <a:ext uri="{FF2B5EF4-FFF2-40B4-BE49-F238E27FC236}">
                    <a16:creationId xmlns:a16="http://schemas.microsoft.com/office/drawing/2014/main" id="{3DB315E9-BEAB-4C16-A108-55461BE83AA2}"/>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5" name="Freeform 9">
                <a:extLst>
                  <a:ext uri="{FF2B5EF4-FFF2-40B4-BE49-F238E27FC236}">
                    <a16:creationId xmlns:a16="http://schemas.microsoft.com/office/drawing/2014/main" id="{3ACBC9F3-FAEB-43E6-99D1-7779D32E7D54}"/>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6" name="Rectangle 10">
                <a:extLst>
                  <a:ext uri="{FF2B5EF4-FFF2-40B4-BE49-F238E27FC236}">
                    <a16:creationId xmlns:a16="http://schemas.microsoft.com/office/drawing/2014/main" id="{22909493-038D-42AA-9A8C-C9DB48DF989A}"/>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07" name="矩形 106">
            <a:extLst>
              <a:ext uri="{FF2B5EF4-FFF2-40B4-BE49-F238E27FC236}">
                <a16:creationId xmlns:a16="http://schemas.microsoft.com/office/drawing/2014/main" id="{9A42AB9D-538A-4AB4-8B21-199BEEEA4B79}"/>
              </a:ext>
            </a:extLst>
          </p:cNvPr>
          <p:cNvSpPr/>
          <p:nvPr/>
        </p:nvSpPr>
        <p:spPr>
          <a:xfrm>
            <a:off x="5783679" y="1830002"/>
            <a:ext cx="228982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Station-to-station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08" name="图形 107" descr="箭头: 直">
            <a:extLst>
              <a:ext uri="{FF2B5EF4-FFF2-40B4-BE49-F238E27FC236}">
                <a16:creationId xmlns:a16="http://schemas.microsoft.com/office/drawing/2014/main" id="{8915A23D-3C5E-4FC2-A4D3-9DF4DB529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59786" y="2905984"/>
            <a:ext cx="701749" cy="701749"/>
          </a:xfrm>
          <a:prstGeom prst="rect">
            <a:avLst/>
          </a:prstGeom>
        </p:spPr>
      </p:pic>
    </p:spTree>
    <p:extLst>
      <p:ext uri="{BB962C8B-B14F-4D97-AF65-F5344CB8AC3E}">
        <p14:creationId xmlns:p14="http://schemas.microsoft.com/office/powerpoint/2010/main" val="272187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E7BF39E-47D8-4E84-9738-3A0E003426D1}"/>
              </a:ext>
            </a:extLst>
          </p:cNvPr>
          <p:cNvSpPr/>
          <p:nvPr/>
        </p:nvSpPr>
        <p:spPr>
          <a:xfrm>
            <a:off x="0" y="537683"/>
            <a:ext cx="9144000" cy="28913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下 24">
            <a:extLst>
              <a:ext uri="{FF2B5EF4-FFF2-40B4-BE49-F238E27FC236}">
                <a16:creationId xmlns:a16="http://schemas.microsoft.com/office/drawing/2014/main" id="{94C36299-52C5-40F3-85B5-828F3A114B73}"/>
              </a:ext>
            </a:extLst>
          </p:cNvPr>
          <p:cNvSpPr/>
          <p:nvPr/>
        </p:nvSpPr>
        <p:spPr>
          <a:xfrm>
            <a:off x="800669" y="1135122"/>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790664"/>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135122"/>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536269"/>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389277"/>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567844" y="1301784"/>
            <a:ext cx="1236236"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Problems</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583913"/>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631967" y="3952080"/>
            <a:ext cx="1107997"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Purpose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313889"/>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110085"/>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110086"/>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Transit ridership at station level</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105679"/>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Passenger flow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135122"/>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827303"/>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717347"/>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678881"/>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2953245"/>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343400"/>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714197"/>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90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2021537"/>
            <a:ext cx="8144095" cy="336502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paying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p:txBody>
      </p:sp>
    </p:spTree>
    <p:extLst>
      <p:ext uri="{BB962C8B-B14F-4D97-AF65-F5344CB8AC3E}">
        <p14:creationId xmlns:p14="http://schemas.microsoft.com/office/powerpoint/2010/main" val="1686428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FAE4FF6-2049-42F5-8999-CAA93572A303}"/>
              </a:ext>
            </a:extLst>
          </p:cNvPr>
          <p:cNvSpPr/>
          <p:nvPr/>
        </p:nvSpPr>
        <p:spPr>
          <a:xfrm>
            <a:off x="1041609" y="1134590"/>
            <a:ext cx="7362049" cy="2118529"/>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Passenger flow between two stations is determined by the transit ridership of both the two stations.</a:t>
            </a:r>
          </a:p>
          <a:p>
            <a:pPr marL="285750" indent="-285750">
              <a:lnSpc>
                <a:spcPct val="150000"/>
              </a:lnSpc>
              <a:buFont typeface="Wingdings" panose="05000000000000000000" pitchFamily="2" charset="2"/>
              <a:buChar char="l"/>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Passenger flow will not increase with the increase of transit ridership in station B.</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B256ADF5-A507-4371-B410-3D4E7FA3B56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8" name="矩形 27">
            <a:extLst>
              <a:ext uri="{FF2B5EF4-FFF2-40B4-BE49-F238E27FC236}">
                <a16:creationId xmlns:a16="http://schemas.microsoft.com/office/drawing/2014/main" id="{E65552FC-78FF-41D7-A868-AF552DB64543}"/>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9" name="直接连接符 28">
            <a:extLst>
              <a:ext uri="{FF2B5EF4-FFF2-40B4-BE49-F238E27FC236}">
                <a16:creationId xmlns:a16="http://schemas.microsoft.com/office/drawing/2014/main" id="{CE49C916-22CF-4E90-B74F-E9F482DE1042}"/>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748D5DD-2266-46F4-990F-973FFBE9F731}"/>
              </a:ext>
            </a:extLst>
          </p:cNvPr>
          <p:cNvGrpSpPr/>
          <p:nvPr/>
        </p:nvGrpSpPr>
        <p:grpSpPr>
          <a:xfrm>
            <a:off x="1566827" y="3593179"/>
            <a:ext cx="5923447" cy="2197262"/>
            <a:chOff x="1566827" y="3425814"/>
            <a:chExt cx="5923447" cy="2197262"/>
          </a:xfrm>
        </p:grpSpPr>
        <p:sp>
          <p:nvSpPr>
            <p:cNvPr id="5" name="椭圆 4">
              <a:extLst>
                <a:ext uri="{FF2B5EF4-FFF2-40B4-BE49-F238E27FC236}">
                  <a16:creationId xmlns:a16="http://schemas.microsoft.com/office/drawing/2014/main" id="{9203516E-3994-4293-9E68-DF7D3E1372C7}"/>
                </a:ext>
              </a:extLst>
            </p:cNvPr>
            <p:cNvSpPr/>
            <p:nvPr/>
          </p:nvSpPr>
          <p:spPr>
            <a:xfrm>
              <a:off x="1825702" y="4227737"/>
              <a:ext cx="590310" cy="590310"/>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6" name="椭圆 5">
              <a:extLst>
                <a:ext uri="{FF2B5EF4-FFF2-40B4-BE49-F238E27FC236}">
                  <a16:creationId xmlns:a16="http://schemas.microsoft.com/office/drawing/2014/main" id="{01605AF0-9B24-4D1B-977E-7E3AC43112B4}"/>
                </a:ext>
              </a:extLst>
            </p:cNvPr>
            <p:cNvSpPr/>
            <p:nvPr/>
          </p:nvSpPr>
          <p:spPr>
            <a:xfrm>
              <a:off x="5293012" y="3425814"/>
              <a:ext cx="2197262" cy="2197262"/>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5FD2B0E-E73A-4350-8CDA-8E62D2718B15}"/>
                </a:ext>
              </a:extLst>
            </p:cNvPr>
            <p:cNvCxnSpPr>
              <a:cxnSpLocks/>
            </p:cNvCxnSpPr>
            <p:nvPr/>
          </p:nvCxnSpPr>
          <p:spPr>
            <a:xfrm>
              <a:off x="2751405" y="4524445"/>
              <a:ext cx="2152891" cy="0"/>
            </a:xfrm>
            <a:prstGeom prst="straightConnector1">
              <a:avLst/>
            </a:prstGeom>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48D21F3-53AC-4885-88BA-0DBB60685676}"/>
                </a:ext>
              </a:extLst>
            </p:cNvPr>
            <p:cNvSpPr txBox="1"/>
            <p:nvPr/>
          </p:nvSpPr>
          <p:spPr>
            <a:xfrm>
              <a:off x="2960613" y="4001221"/>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flow</a:t>
              </a:r>
              <a:endParaRPr lang="zh-CN" altLang="en-US"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8CC40D99-C39A-4F9C-9DC7-5D547CD74A56}"/>
                </a:ext>
              </a:extLst>
            </p:cNvPr>
            <p:cNvSpPr txBox="1"/>
            <p:nvPr/>
          </p:nvSpPr>
          <p:spPr>
            <a:xfrm>
              <a:off x="1566827" y="3870025"/>
              <a:ext cx="1108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A</a:t>
              </a:r>
              <a:endParaRPr lang="zh-CN" altLang="en-US" dirty="0">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8EA45B91-D599-4063-8A1A-9D8D77AB068E}"/>
                </a:ext>
              </a:extLst>
            </p:cNvPr>
            <p:cNvSpPr txBox="1"/>
            <p:nvPr/>
          </p:nvSpPr>
          <p:spPr>
            <a:xfrm>
              <a:off x="5837613" y="4336699"/>
              <a:ext cx="112082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B</a:t>
              </a:r>
              <a:endParaRPr lang="zh-CN" altLang="en-US" dirty="0">
                <a:latin typeface="Helvetica" panose="020B0604020202020204" pitchFamily="34" charset="0"/>
                <a:cs typeface="Helvetica" panose="020B0604020202020204" pitchFamily="34" charset="0"/>
              </a:endParaRPr>
            </a:p>
          </p:txBody>
        </p:sp>
      </p:grpSp>
      <p:cxnSp>
        <p:nvCxnSpPr>
          <p:cNvPr id="42" name="直接连接符 41">
            <a:extLst>
              <a:ext uri="{FF2B5EF4-FFF2-40B4-BE49-F238E27FC236}">
                <a16:creationId xmlns:a16="http://schemas.microsoft.com/office/drawing/2014/main" id="{25A2FADA-368A-4CCC-8BFF-19E69F3CD8D4}"/>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A70527D-FCC2-4D93-AAB3-D1C7B4B7B9D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44" name="灯片编号占位符 1">
            <a:extLst>
              <a:ext uri="{FF2B5EF4-FFF2-40B4-BE49-F238E27FC236}">
                <a16:creationId xmlns:a16="http://schemas.microsoft.com/office/drawing/2014/main" id="{31AB8E28-05ED-4099-86B4-00F469F90011}"/>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91</a:t>
            </a:fld>
            <a:endParaRPr lang="zh-CN" altLang="en-US"/>
          </a:p>
        </p:txBody>
      </p:sp>
      <p:sp>
        <p:nvSpPr>
          <p:cNvPr id="46" name="文本框 45">
            <a:extLst>
              <a:ext uri="{FF2B5EF4-FFF2-40B4-BE49-F238E27FC236}">
                <a16:creationId xmlns:a16="http://schemas.microsoft.com/office/drawing/2014/main" id="{AE55AD5B-24AB-4FAD-B6A0-EA90537B2992}"/>
              </a:ext>
            </a:extLst>
          </p:cNvPr>
          <p:cNvSpPr txBox="1"/>
          <p:nvPr/>
        </p:nvSpPr>
        <p:spPr>
          <a:xfrm>
            <a:off x="2763070" y="5548736"/>
            <a:ext cx="2441759" cy="646331"/>
          </a:xfrm>
          <a:prstGeom prst="rect">
            <a:avLst/>
          </a:prstGeom>
          <a:noFill/>
          <a:ln w="19050">
            <a:solidFill>
              <a:srgbClr val="FF6699"/>
            </a:solidFill>
            <a:prstDash val="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Transit ridership </a:t>
            </a:r>
          </a:p>
          <a:p>
            <a:pPr algn="ctr"/>
            <a:r>
              <a:rPr lang="en-US" altLang="zh-CN" dirty="0">
                <a:latin typeface="Helvetica" panose="020B0604020202020204" pitchFamily="34" charset="0"/>
                <a:cs typeface="Helvetica" panose="020B0604020202020204" pitchFamily="34" charset="0"/>
              </a:rPr>
              <a:t>Station B &gt;&gt; Station 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75348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92</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 attributes. Centering with this topic,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1125748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1715544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749881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passenger flow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27480710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392798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18489" y="1745707"/>
            <a:ext cx="3897414" cy="1883210"/>
            <a:chOff x="857322" y="2773025"/>
            <a:chExt cx="3897414" cy="1883210"/>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857322" y="2773025"/>
              <a:ext cx="3897414" cy="1883210"/>
              <a:chOff x="241226" y="2740668"/>
              <a:chExt cx="3897414" cy="1883210"/>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2914453" y="3734781"/>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241226" y="4196129"/>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3"/>
              </p:cNvCxnSpPr>
              <p:nvPr/>
            </p:nvCxnSpPr>
            <p:spPr>
              <a:xfrm flipH="1">
                <a:off x="736526" y="3434771"/>
                <a:ext cx="1392179" cy="975233"/>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484758">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144451" y="3858085"/>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104569" y="4343241"/>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612807" y="4248789"/>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Estimation of catchment area</a:t>
            </a:r>
            <a:endParaRPr lang="en-US" altLang="zh-CN" sz="2000" dirty="0">
              <a:solidFill>
                <a:srgbClr val="FF0000"/>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82295"/>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Prediction of transit ridership</a:t>
            </a:r>
          </a:p>
        </p:txBody>
      </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36" name="矩形: 圆角 35">
            <a:extLst>
              <a:ext uri="{FF2B5EF4-FFF2-40B4-BE49-F238E27FC236}">
                <a16:creationId xmlns:a16="http://schemas.microsoft.com/office/drawing/2014/main" id="{824D0F06-57A7-4457-A59C-9A598CFBE86F}"/>
              </a:ext>
            </a:extLst>
          </p:cNvPr>
          <p:cNvSpPr/>
          <p:nvPr/>
        </p:nvSpPr>
        <p:spPr>
          <a:xfrm>
            <a:off x="6200210" y="2174802"/>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390233" y="2868649"/>
            <a:ext cx="2877755" cy="9925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390233" y="1466354"/>
            <a:ext cx="2877754" cy="3858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209315" y="1872225"/>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209315" y="3864677"/>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9" name="箭头: 右 48">
            <a:extLst>
              <a:ext uri="{FF2B5EF4-FFF2-40B4-BE49-F238E27FC236}">
                <a16:creationId xmlns:a16="http://schemas.microsoft.com/office/drawing/2014/main" id="{AA3B3867-4450-4BF1-A71B-AACBA88E1E6B}"/>
              </a:ext>
            </a:extLst>
          </p:cNvPr>
          <p:cNvSpPr/>
          <p:nvPr/>
        </p:nvSpPr>
        <p:spPr>
          <a:xfrm rot="10800000">
            <a:off x="4963733" y="3962520"/>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FCB51B1-5AA1-40FE-845F-3CD79D186D05}"/>
              </a:ext>
            </a:extLst>
          </p:cNvPr>
          <p:cNvSpPr txBox="1"/>
          <p:nvPr/>
        </p:nvSpPr>
        <p:spPr>
          <a:xfrm>
            <a:off x="1282127" y="3862493"/>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a:t>
            </a:r>
            <a:r>
              <a:rPr lang="en-US" altLang="zh-CN" dirty="0">
                <a:solidFill>
                  <a:srgbClr val="FF3300"/>
                </a:solidFill>
                <a:latin typeface="Helvetica" panose="020B0604020202020204" pitchFamily="34" charset="0"/>
                <a:cs typeface="Helvetica" panose="020B0604020202020204" pitchFamily="34" charset="0"/>
              </a:rPr>
              <a:t>catchment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6" name="箭头: 右 45">
            <a:extLst>
              <a:ext uri="{FF2B5EF4-FFF2-40B4-BE49-F238E27FC236}">
                <a16:creationId xmlns:a16="http://schemas.microsoft.com/office/drawing/2014/main" id="{F7984FFB-539E-4819-9E19-55C16B736512}"/>
              </a:ext>
            </a:extLst>
          </p:cNvPr>
          <p:cNvSpPr/>
          <p:nvPr/>
        </p:nvSpPr>
        <p:spPr>
          <a:xfrm rot="5400000">
            <a:off x="6732265" y="1942165"/>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箭头: 右 49">
            <a:extLst>
              <a:ext uri="{FF2B5EF4-FFF2-40B4-BE49-F238E27FC236}">
                <a16:creationId xmlns:a16="http://schemas.microsoft.com/office/drawing/2014/main" id="{7E4E04B1-9AA0-4314-9FE4-8CE83C3EF3FD}"/>
              </a:ext>
            </a:extLst>
          </p:cNvPr>
          <p:cNvSpPr/>
          <p:nvPr/>
        </p:nvSpPr>
        <p:spPr>
          <a:xfrm rot="5400000">
            <a:off x="6732264" y="2632985"/>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53750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97</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 </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questions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 </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136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47880</TotalTime>
  <Words>21825</Words>
  <Application>Microsoft Office PowerPoint</Application>
  <PresentationFormat>全屏显示(4:3)</PresentationFormat>
  <Paragraphs>4582</Paragraphs>
  <Slides>167</Slides>
  <Notes>149</Notes>
  <HiddenSlides>91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167</vt:i4>
      </vt:variant>
    </vt:vector>
  </HeadingPairs>
  <TitlesOfParts>
    <vt:vector size="180" baseType="lpstr">
      <vt:lpstr>等线</vt:lpstr>
      <vt:lpstr>等线 Light</vt:lpstr>
      <vt:lpstr>微软雅黑</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1727</cp:revision>
  <cp:lastPrinted>2019-01-28T17:46:37Z</cp:lastPrinted>
  <dcterms:created xsi:type="dcterms:W3CDTF">2018-05-22T05:50:04Z</dcterms:created>
  <dcterms:modified xsi:type="dcterms:W3CDTF">2019-01-29T03:03:44Z</dcterms:modified>
</cp:coreProperties>
</file>